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04" r:id="rId2"/>
    <p:sldId id="321" r:id="rId3"/>
    <p:sldId id="296" r:id="rId4"/>
    <p:sldId id="311" r:id="rId5"/>
    <p:sldId id="257" r:id="rId6"/>
    <p:sldId id="298" r:id="rId7"/>
    <p:sldId id="314" r:id="rId8"/>
    <p:sldId id="315" r:id="rId9"/>
    <p:sldId id="316" r:id="rId10"/>
    <p:sldId id="317" r:id="rId11"/>
    <p:sldId id="318" r:id="rId12"/>
    <p:sldId id="324" r:id="rId13"/>
    <p:sldId id="320" r:id="rId14"/>
    <p:sldId id="323" r:id="rId15"/>
  </p:sldIdLst>
  <p:sldSz cx="9144000" cy="6858000" type="screen4x3"/>
  <p:notesSz cx="6858000" cy="9144000"/>
  <p:defaultTextStyle>
    <a:defPPr>
      <a:defRPr lang="es-V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080" y="-7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VE"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51C7283-F6B3-47F7-85E6-DB14B7BBB05B}" type="datetimeFigureOut">
              <a:rPr lang="es-VE"/>
              <a:pPr>
                <a:defRPr/>
              </a:pPr>
              <a:t>17/05/2016</a:t>
            </a:fld>
            <a:endParaRPr lang="es-VE"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VE" noProof="0"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VE"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VE"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DA01301-75A0-4724-8AC2-A9EB1DB16078}" type="slidenum">
              <a:rPr lang="es-VE"/>
              <a:pPr>
                <a:defRPr/>
              </a:pPr>
              <a:t>‹Nº›</a:t>
            </a:fld>
            <a:endParaRPr lang="es-VE" dirty="0"/>
          </a:p>
        </p:txBody>
      </p:sp>
    </p:spTree>
    <p:extLst>
      <p:ext uri="{BB962C8B-B14F-4D97-AF65-F5344CB8AC3E}">
        <p14:creationId xmlns:p14="http://schemas.microsoft.com/office/powerpoint/2010/main" val="33276997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smtClean="0"/>
          </a:p>
        </p:txBody>
      </p:sp>
      <p:sp>
        <p:nvSpPr>
          <p:cNvPr id="1741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E279C1-07D8-4D20-ACCC-7830B7213522}" type="slidenum">
              <a:rPr lang="es-VE" smtClean="0"/>
              <a:pPr fontAlgn="base">
                <a:spcBef>
                  <a:spcPct val="0"/>
                </a:spcBef>
                <a:spcAft>
                  <a:spcPct val="0"/>
                </a:spcAft>
                <a:defRPr/>
              </a:pPr>
              <a:t>12</a:t>
            </a:fld>
            <a:endParaRPr lang="es-V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smtClean="0"/>
          </a:p>
        </p:txBody>
      </p:sp>
      <p:sp>
        <p:nvSpPr>
          <p:cNvPr id="1843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595A3A-C827-4A3B-B28B-00434AE67205}" type="slidenum">
              <a:rPr lang="es-ES" smtClean="0"/>
              <a:pPr fontAlgn="base">
                <a:spcBef>
                  <a:spcPct val="0"/>
                </a:spcBef>
                <a:spcAft>
                  <a:spcPct val="0"/>
                </a:spcAft>
                <a:defRPr/>
              </a:pPr>
              <a:t>14</a:t>
            </a:fld>
            <a:endParaRPr lang="es-E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V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VE"/>
          </a:p>
        </p:txBody>
      </p:sp>
      <p:sp>
        <p:nvSpPr>
          <p:cNvPr id="4" name="3 Marcador de fecha"/>
          <p:cNvSpPr>
            <a:spLocks noGrp="1"/>
          </p:cNvSpPr>
          <p:nvPr>
            <p:ph type="dt" sz="half" idx="10"/>
          </p:nvPr>
        </p:nvSpPr>
        <p:spPr/>
        <p:txBody>
          <a:bodyPr/>
          <a:lstStyle>
            <a:lvl1pPr>
              <a:defRPr/>
            </a:lvl1pPr>
          </a:lstStyle>
          <a:p>
            <a:pPr>
              <a:defRPr/>
            </a:pPr>
            <a:fld id="{A712F042-9072-4144-93D5-36B3F8B3EC2A}" type="datetimeFigureOut">
              <a:rPr lang="es-VE"/>
              <a:pPr>
                <a:defRPr/>
              </a:pPr>
              <a:t>17/05/2016</a:t>
            </a:fld>
            <a:endParaRPr lang="es-VE" dirty="0"/>
          </a:p>
        </p:txBody>
      </p:sp>
      <p:sp>
        <p:nvSpPr>
          <p:cNvPr id="5" name="4 Marcador de pie de página"/>
          <p:cNvSpPr>
            <a:spLocks noGrp="1"/>
          </p:cNvSpPr>
          <p:nvPr>
            <p:ph type="ftr" sz="quarter" idx="11"/>
          </p:nvPr>
        </p:nvSpPr>
        <p:spPr/>
        <p:txBody>
          <a:bodyPr/>
          <a:lstStyle>
            <a:lvl1pPr>
              <a:defRPr/>
            </a:lvl1pPr>
          </a:lstStyle>
          <a:p>
            <a:pPr>
              <a:defRPr/>
            </a:pPr>
            <a:endParaRPr lang="es-VE" dirty="0"/>
          </a:p>
        </p:txBody>
      </p:sp>
      <p:sp>
        <p:nvSpPr>
          <p:cNvPr id="6" name="5 Marcador de número de diapositiva"/>
          <p:cNvSpPr>
            <a:spLocks noGrp="1"/>
          </p:cNvSpPr>
          <p:nvPr>
            <p:ph type="sldNum" sz="quarter" idx="12"/>
          </p:nvPr>
        </p:nvSpPr>
        <p:spPr/>
        <p:txBody>
          <a:bodyPr/>
          <a:lstStyle>
            <a:lvl1pPr>
              <a:defRPr/>
            </a:lvl1pPr>
          </a:lstStyle>
          <a:p>
            <a:pPr>
              <a:defRPr/>
            </a:pPr>
            <a:fld id="{0374EE34-E89D-45C9-8A19-E54DB1466837}" type="slidenum">
              <a:rPr lang="es-VE"/>
              <a:pPr>
                <a:defRPr/>
              </a:pPr>
              <a:t>‹Nº›</a:t>
            </a:fld>
            <a:endParaRPr lang="es-V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lvl1pPr>
              <a:defRPr/>
            </a:lvl1pPr>
          </a:lstStyle>
          <a:p>
            <a:pPr>
              <a:defRPr/>
            </a:pPr>
            <a:fld id="{77BAE686-2502-4362-8581-E93AB8600C63}" type="datetimeFigureOut">
              <a:rPr lang="es-VE"/>
              <a:pPr>
                <a:defRPr/>
              </a:pPr>
              <a:t>17/05/2016</a:t>
            </a:fld>
            <a:endParaRPr lang="es-VE" dirty="0"/>
          </a:p>
        </p:txBody>
      </p:sp>
      <p:sp>
        <p:nvSpPr>
          <p:cNvPr id="5" name="4 Marcador de pie de página"/>
          <p:cNvSpPr>
            <a:spLocks noGrp="1"/>
          </p:cNvSpPr>
          <p:nvPr>
            <p:ph type="ftr" sz="quarter" idx="11"/>
          </p:nvPr>
        </p:nvSpPr>
        <p:spPr/>
        <p:txBody>
          <a:bodyPr/>
          <a:lstStyle>
            <a:lvl1pPr>
              <a:defRPr/>
            </a:lvl1pPr>
          </a:lstStyle>
          <a:p>
            <a:pPr>
              <a:defRPr/>
            </a:pPr>
            <a:endParaRPr lang="es-VE" dirty="0"/>
          </a:p>
        </p:txBody>
      </p:sp>
      <p:sp>
        <p:nvSpPr>
          <p:cNvPr id="6" name="5 Marcador de número de diapositiva"/>
          <p:cNvSpPr>
            <a:spLocks noGrp="1"/>
          </p:cNvSpPr>
          <p:nvPr>
            <p:ph type="sldNum" sz="quarter" idx="12"/>
          </p:nvPr>
        </p:nvSpPr>
        <p:spPr/>
        <p:txBody>
          <a:bodyPr/>
          <a:lstStyle>
            <a:lvl1pPr>
              <a:defRPr/>
            </a:lvl1pPr>
          </a:lstStyle>
          <a:p>
            <a:pPr>
              <a:defRPr/>
            </a:pPr>
            <a:fld id="{54185079-FA24-4546-9AAB-A2345CD06D49}" type="slidenum">
              <a:rPr lang="es-VE"/>
              <a:pPr>
                <a:defRPr/>
              </a:pPr>
              <a:t>‹Nº›</a:t>
            </a:fld>
            <a:endParaRPr lang="es-V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lvl1pPr>
              <a:defRPr/>
            </a:lvl1pPr>
          </a:lstStyle>
          <a:p>
            <a:pPr>
              <a:defRPr/>
            </a:pPr>
            <a:fld id="{8B8B1C67-841A-4078-95AC-686FEC3F7F97}" type="datetimeFigureOut">
              <a:rPr lang="es-VE"/>
              <a:pPr>
                <a:defRPr/>
              </a:pPr>
              <a:t>17/05/2016</a:t>
            </a:fld>
            <a:endParaRPr lang="es-VE" dirty="0"/>
          </a:p>
        </p:txBody>
      </p:sp>
      <p:sp>
        <p:nvSpPr>
          <p:cNvPr id="5" name="4 Marcador de pie de página"/>
          <p:cNvSpPr>
            <a:spLocks noGrp="1"/>
          </p:cNvSpPr>
          <p:nvPr>
            <p:ph type="ftr" sz="quarter" idx="11"/>
          </p:nvPr>
        </p:nvSpPr>
        <p:spPr/>
        <p:txBody>
          <a:bodyPr/>
          <a:lstStyle>
            <a:lvl1pPr>
              <a:defRPr/>
            </a:lvl1pPr>
          </a:lstStyle>
          <a:p>
            <a:pPr>
              <a:defRPr/>
            </a:pPr>
            <a:endParaRPr lang="es-VE" dirty="0"/>
          </a:p>
        </p:txBody>
      </p:sp>
      <p:sp>
        <p:nvSpPr>
          <p:cNvPr id="6" name="5 Marcador de número de diapositiva"/>
          <p:cNvSpPr>
            <a:spLocks noGrp="1"/>
          </p:cNvSpPr>
          <p:nvPr>
            <p:ph type="sldNum" sz="quarter" idx="12"/>
          </p:nvPr>
        </p:nvSpPr>
        <p:spPr/>
        <p:txBody>
          <a:bodyPr/>
          <a:lstStyle>
            <a:lvl1pPr>
              <a:defRPr/>
            </a:lvl1pPr>
          </a:lstStyle>
          <a:p>
            <a:pPr>
              <a:defRPr/>
            </a:pPr>
            <a:fld id="{6FBDCF79-A8AA-499D-8DD4-F2764B86DC03}" type="slidenum">
              <a:rPr lang="es-VE"/>
              <a:pPr>
                <a:defRPr/>
              </a:pPr>
              <a:t>‹Nº›</a:t>
            </a:fld>
            <a:endParaRPr lang="es-V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lvl1pPr>
              <a:defRPr/>
            </a:lvl1pPr>
          </a:lstStyle>
          <a:p>
            <a:pPr>
              <a:defRPr/>
            </a:pPr>
            <a:fld id="{DDC567DB-AA4D-405B-8CFA-B525267ACEB0}" type="datetimeFigureOut">
              <a:rPr lang="es-VE"/>
              <a:pPr>
                <a:defRPr/>
              </a:pPr>
              <a:t>17/05/2016</a:t>
            </a:fld>
            <a:endParaRPr lang="es-VE" dirty="0"/>
          </a:p>
        </p:txBody>
      </p:sp>
      <p:sp>
        <p:nvSpPr>
          <p:cNvPr id="5" name="4 Marcador de pie de página"/>
          <p:cNvSpPr>
            <a:spLocks noGrp="1"/>
          </p:cNvSpPr>
          <p:nvPr>
            <p:ph type="ftr" sz="quarter" idx="11"/>
          </p:nvPr>
        </p:nvSpPr>
        <p:spPr/>
        <p:txBody>
          <a:bodyPr/>
          <a:lstStyle>
            <a:lvl1pPr>
              <a:defRPr/>
            </a:lvl1pPr>
          </a:lstStyle>
          <a:p>
            <a:pPr>
              <a:defRPr/>
            </a:pPr>
            <a:endParaRPr lang="es-VE" dirty="0"/>
          </a:p>
        </p:txBody>
      </p:sp>
      <p:sp>
        <p:nvSpPr>
          <p:cNvPr id="6" name="5 Marcador de número de diapositiva"/>
          <p:cNvSpPr>
            <a:spLocks noGrp="1"/>
          </p:cNvSpPr>
          <p:nvPr>
            <p:ph type="sldNum" sz="quarter" idx="12"/>
          </p:nvPr>
        </p:nvSpPr>
        <p:spPr/>
        <p:txBody>
          <a:bodyPr/>
          <a:lstStyle>
            <a:lvl1pPr>
              <a:defRPr/>
            </a:lvl1pPr>
          </a:lstStyle>
          <a:p>
            <a:pPr>
              <a:defRPr/>
            </a:pPr>
            <a:fld id="{AE32E57C-A2D6-4B2C-A61C-47B69E102CC4}" type="slidenum">
              <a:rPr lang="es-VE"/>
              <a:pPr>
                <a:defRPr/>
              </a:pPr>
              <a:t>‹Nº›</a:t>
            </a:fld>
            <a:endParaRPr lang="es-V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B06C5A49-79B3-4D1D-9CE7-AB63C241256A}" type="datetimeFigureOut">
              <a:rPr lang="es-VE"/>
              <a:pPr>
                <a:defRPr/>
              </a:pPr>
              <a:t>17/05/2016</a:t>
            </a:fld>
            <a:endParaRPr lang="es-VE" dirty="0"/>
          </a:p>
        </p:txBody>
      </p:sp>
      <p:sp>
        <p:nvSpPr>
          <p:cNvPr id="5" name="4 Marcador de pie de página"/>
          <p:cNvSpPr>
            <a:spLocks noGrp="1"/>
          </p:cNvSpPr>
          <p:nvPr>
            <p:ph type="ftr" sz="quarter" idx="11"/>
          </p:nvPr>
        </p:nvSpPr>
        <p:spPr/>
        <p:txBody>
          <a:bodyPr/>
          <a:lstStyle>
            <a:lvl1pPr>
              <a:defRPr/>
            </a:lvl1pPr>
          </a:lstStyle>
          <a:p>
            <a:pPr>
              <a:defRPr/>
            </a:pPr>
            <a:endParaRPr lang="es-VE" dirty="0"/>
          </a:p>
        </p:txBody>
      </p:sp>
      <p:sp>
        <p:nvSpPr>
          <p:cNvPr id="6" name="5 Marcador de número de diapositiva"/>
          <p:cNvSpPr>
            <a:spLocks noGrp="1"/>
          </p:cNvSpPr>
          <p:nvPr>
            <p:ph type="sldNum" sz="quarter" idx="12"/>
          </p:nvPr>
        </p:nvSpPr>
        <p:spPr/>
        <p:txBody>
          <a:bodyPr/>
          <a:lstStyle>
            <a:lvl1pPr>
              <a:defRPr/>
            </a:lvl1pPr>
          </a:lstStyle>
          <a:p>
            <a:pPr>
              <a:defRPr/>
            </a:pPr>
            <a:fld id="{019C4B2E-110D-4E73-88C2-99547BEDCD7C}" type="slidenum">
              <a:rPr lang="es-VE"/>
              <a:pPr>
                <a:defRPr/>
              </a:pPr>
              <a:t>‹Nº›</a:t>
            </a:fld>
            <a:endParaRPr lang="es-V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3 Marcador de fecha"/>
          <p:cNvSpPr>
            <a:spLocks noGrp="1"/>
          </p:cNvSpPr>
          <p:nvPr>
            <p:ph type="dt" sz="half" idx="10"/>
          </p:nvPr>
        </p:nvSpPr>
        <p:spPr/>
        <p:txBody>
          <a:bodyPr/>
          <a:lstStyle>
            <a:lvl1pPr>
              <a:defRPr/>
            </a:lvl1pPr>
          </a:lstStyle>
          <a:p>
            <a:pPr>
              <a:defRPr/>
            </a:pPr>
            <a:fld id="{6E06A997-E7A7-426F-84B4-3BF4A7F4A228}" type="datetimeFigureOut">
              <a:rPr lang="es-VE"/>
              <a:pPr>
                <a:defRPr/>
              </a:pPr>
              <a:t>17/05/2016</a:t>
            </a:fld>
            <a:endParaRPr lang="es-VE" dirty="0"/>
          </a:p>
        </p:txBody>
      </p:sp>
      <p:sp>
        <p:nvSpPr>
          <p:cNvPr id="6" name="4 Marcador de pie de página"/>
          <p:cNvSpPr>
            <a:spLocks noGrp="1"/>
          </p:cNvSpPr>
          <p:nvPr>
            <p:ph type="ftr" sz="quarter" idx="11"/>
          </p:nvPr>
        </p:nvSpPr>
        <p:spPr/>
        <p:txBody>
          <a:bodyPr/>
          <a:lstStyle>
            <a:lvl1pPr>
              <a:defRPr/>
            </a:lvl1pPr>
          </a:lstStyle>
          <a:p>
            <a:pPr>
              <a:defRPr/>
            </a:pPr>
            <a:endParaRPr lang="es-VE" dirty="0"/>
          </a:p>
        </p:txBody>
      </p:sp>
      <p:sp>
        <p:nvSpPr>
          <p:cNvPr id="7" name="5 Marcador de número de diapositiva"/>
          <p:cNvSpPr>
            <a:spLocks noGrp="1"/>
          </p:cNvSpPr>
          <p:nvPr>
            <p:ph type="sldNum" sz="quarter" idx="12"/>
          </p:nvPr>
        </p:nvSpPr>
        <p:spPr/>
        <p:txBody>
          <a:bodyPr/>
          <a:lstStyle>
            <a:lvl1pPr>
              <a:defRPr/>
            </a:lvl1pPr>
          </a:lstStyle>
          <a:p>
            <a:pPr>
              <a:defRPr/>
            </a:pPr>
            <a:fld id="{63144E58-0F4F-465E-8F72-9863E7E05C77}" type="slidenum">
              <a:rPr lang="es-VE"/>
              <a:pPr>
                <a:defRPr/>
              </a:pPr>
              <a:t>‹Nº›</a:t>
            </a:fld>
            <a:endParaRPr lang="es-V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3 Marcador de fecha"/>
          <p:cNvSpPr>
            <a:spLocks noGrp="1"/>
          </p:cNvSpPr>
          <p:nvPr>
            <p:ph type="dt" sz="half" idx="10"/>
          </p:nvPr>
        </p:nvSpPr>
        <p:spPr/>
        <p:txBody>
          <a:bodyPr/>
          <a:lstStyle>
            <a:lvl1pPr>
              <a:defRPr/>
            </a:lvl1pPr>
          </a:lstStyle>
          <a:p>
            <a:pPr>
              <a:defRPr/>
            </a:pPr>
            <a:fld id="{A40F5CC2-106D-4449-BEEC-59AB9F3781B5}" type="datetimeFigureOut">
              <a:rPr lang="es-VE"/>
              <a:pPr>
                <a:defRPr/>
              </a:pPr>
              <a:t>17/05/2016</a:t>
            </a:fld>
            <a:endParaRPr lang="es-VE" dirty="0"/>
          </a:p>
        </p:txBody>
      </p:sp>
      <p:sp>
        <p:nvSpPr>
          <p:cNvPr id="8" name="4 Marcador de pie de página"/>
          <p:cNvSpPr>
            <a:spLocks noGrp="1"/>
          </p:cNvSpPr>
          <p:nvPr>
            <p:ph type="ftr" sz="quarter" idx="11"/>
          </p:nvPr>
        </p:nvSpPr>
        <p:spPr/>
        <p:txBody>
          <a:bodyPr/>
          <a:lstStyle>
            <a:lvl1pPr>
              <a:defRPr/>
            </a:lvl1pPr>
          </a:lstStyle>
          <a:p>
            <a:pPr>
              <a:defRPr/>
            </a:pPr>
            <a:endParaRPr lang="es-VE" dirty="0"/>
          </a:p>
        </p:txBody>
      </p:sp>
      <p:sp>
        <p:nvSpPr>
          <p:cNvPr id="9" name="5 Marcador de número de diapositiva"/>
          <p:cNvSpPr>
            <a:spLocks noGrp="1"/>
          </p:cNvSpPr>
          <p:nvPr>
            <p:ph type="sldNum" sz="quarter" idx="12"/>
          </p:nvPr>
        </p:nvSpPr>
        <p:spPr/>
        <p:txBody>
          <a:bodyPr/>
          <a:lstStyle>
            <a:lvl1pPr>
              <a:defRPr/>
            </a:lvl1pPr>
          </a:lstStyle>
          <a:p>
            <a:pPr>
              <a:defRPr/>
            </a:pPr>
            <a:fld id="{4E75BFC4-2A63-4056-81FE-193C64B9101F}" type="slidenum">
              <a:rPr lang="es-VE"/>
              <a:pPr>
                <a:defRPr/>
              </a:pPr>
              <a:t>‹Nº›</a:t>
            </a:fld>
            <a:endParaRPr lang="es-V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3 Marcador de fecha"/>
          <p:cNvSpPr>
            <a:spLocks noGrp="1"/>
          </p:cNvSpPr>
          <p:nvPr>
            <p:ph type="dt" sz="half" idx="10"/>
          </p:nvPr>
        </p:nvSpPr>
        <p:spPr/>
        <p:txBody>
          <a:bodyPr/>
          <a:lstStyle>
            <a:lvl1pPr>
              <a:defRPr/>
            </a:lvl1pPr>
          </a:lstStyle>
          <a:p>
            <a:pPr>
              <a:defRPr/>
            </a:pPr>
            <a:fld id="{D238CDC6-829A-45DD-9DAD-6BACF713CF6C}" type="datetimeFigureOut">
              <a:rPr lang="es-VE"/>
              <a:pPr>
                <a:defRPr/>
              </a:pPr>
              <a:t>17/05/2016</a:t>
            </a:fld>
            <a:endParaRPr lang="es-VE" dirty="0"/>
          </a:p>
        </p:txBody>
      </p:sp>
      <p:sp>
        <p:nvSpPr>
          <p:cNvPr id="4" name="4 Marcador de pie de página"/>
          <p:cNvSpPr>
            <a:spLocks noGrp="1"/>
          </p:cNvSpPr>
          <p:nvPr>
            <p:ph type="ftr" sz="quarter" idx="11"/>
          </p:nvPr>
        </p:nvSpPr>
        <p:spPr/>
        <p:txBody>
          <a:bodyPr/>
          <a:lstStyle>
            <a:lvl1pPr>
              <a:defRPr/>
            </a:lvl1pPr>
          </a:lstStyle>
          <a:p>
            <a:pPr>
              <a:defRPr/>
            </a:pPr>
            <a:endParaRPr lang="es-VE" dirty="0"/>
          </a:p>
        </p:txBody>
      </p:sp>
      <p:sp>
        <p:nvSpPr>
          <p:cNvPr id="5" name="5 Marcador de número de diapositiva"/>
          <p:cNvSpPr>
            <a:spLocks noGrp="1"/>
          </p:cNvSpPr>
          <p:nvPr>
            <p:ph type="sldNum" sz="quarter" idx="12"/>
          </p:nvPr>
        </p:nvSpPr>
        <p:spPr/>
        <p:txBody>
          <a:bodyPr/>
          <a:lstStyle>
            <a:lvl1pPr>
              <a:defRPr/>
            </a:lvl1pPr>
          </a:lstStyle>
          <a:p>
            <a:pPr>
              <a:defRPr/>
            </a:pPr>
            <a:fld id="{DE92F093-083A-4491-A9CF-9A96CE783A87}" type="slidenum">
              <a:rPr lang="es-VE"/>
              <a:pPr>
                <a:defRPr/>
              </a:pPr>
              <a:t>‹Nº›</a:t>
            </a:fld>
            <a:endParaRPr lang="es-V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3E21CD82-6B9A-4E4F-B5D4-EBB2A59C4F27}" type="datetimeFigureOut">
              <a:rPr lang="es-VE"/>
              <a:pPr>
                <a:defRPr/>
              </a:pPr>
              <a:t>17/05/2016</a:t>
            </a:fld>
            <a:endParaRPr lang="es-VE" dirty="0"/>
          </a:p>
        </p:txBody>
      </p:sp>
      <p:sp>
        <p:nvSpPr>
          <p:cNvPr id="3" name="4 Marcador de pie de página"/>
          <p:cNvSpPr>
            <a:spLocks noGrp="1"/>
          </p:cNvSpPr>
          <p:nvPr>
            <p:ph type="ftr" sz="quarter" idx="11"/>
          </p:nvPr>
        </p:nvSpPr>
        <p:spPr/>
        <p:txBody>
          <a:bodyPr/>
          <a:lstStyle>
            <a:lvl1pPr>
              <a:defRPr/>
            </a:lvl1pPr>
          </a:lstStyle>
          <a:p>
            <a:pPr>
              <a:defRPr/>
            </a:pPr>
            <a:endParaRPr lang="es-VE" dirty="0"/>
          </a:p>
        </p:txBody>
      </p:sp>
      <p:sp>
        <p:nvSpPr>
          <p:cNvPr id="4" name="5 Marcador de número de diapositiva"/>
          <p:cNvSpPr>
            <a:spLocks noGrp="1"/>
          </p:cNvSpPr>
          <p:nvPr>
            <p:ph type="sldNum" sz="quarter" idx="12"/>
          </p:nvPr>
        </p:nvSpPr>
        <p:spPr/>
        <p:txBody>
          <a:bodyPr/>
          <a:lstStyle>
            <a:lvl1pPr>
              <a:defRPr/>
            </a:lvl1pPr>
          </a:lstStyle>
          <a:p>
            <a:pPr>
              <a:defRPr/>
            </a:pPr>
            <a:fld id="{32A37341-AA93-4C93-8AAB-68E2B589EA71}" type="slidenum">
              <a:rPr lang="es-VE"/>
              <a:pPr>
                <a:defRPr/>
              </a:pPr>
              <a:t>‹Nº›</a:t>
            </a:fld>
            <a:endParaRPr lang="es-V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V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0AB874E-D715-40AD-9A52-3148FF8872C9}" type="datetimeFigureOut">
              <a:rPr lang="es-VE"/>
              <a:pPr>
                <a:defRPr/>
              </a:pPr>
              <a:t>17/05/2016</a:t>
            </a:fld>
            <a:endParaRPr lang="es-VE" dirty="0"/>
          </a:p>
        </p:txBody>
      </p:sp>
      <p:sp>
        <p:nvSpPr>
          <p:cNvPr id="6" name="4 Marcador de pie de página"/>
          <p:cNvSpPr>
            <a:spLocks noGrp="1"/>
          </p:cNvSpPr>
          <p:nvPr>
            <p:ph type="ftr" sz="quarter" idx="11"/>
          </p:nvPr>
        </p:nvSpPr>
        <p:spPr/>
        <p:txBody>
          <a:bodyPr/>
          <a:lstStyle>
            <a:lvl1pPr>
              <a:defRPr/>
            </a:lvl1pPr>
          </a:lstStyle>
          <a:p>
            <a:pPr>
              <a:defRPr/>
            </a:pPr>
            <a:endParaRPr lang="es-VE" dirty="0"/>
          </a:p>
        </p:txBody>
      </p:sp>
      <p:sp>
        <p:nvSpPr>
          <p:cNvPr id="7" name="5 Marcador de número de diapositiva"/>
          <p:cNvSpPr>
            <a:spLocks noGrp="1"/>
          </p:cNvSpPr>
          <p:nvPr>
            <p:ph type="sldNum" sz="quarter" idx="12"/>
          </p:nvPr>
        </p:nvSpPr>
        <p:spPr/>
        <p:txBody>
          <a:bodyPr/>
          <a:lstStyle>
            <a:lvl1pPr>
              <a:defRPr/>
            </a:lvl1pPr>
          </a:lstStyle>
          <a:p>
            <a:pPr>
              <a:defRPr/>
            </a:pPr>
            <a:fld id="{C7DF06C9-B9BC-4AC0-854C-553590FAB49F}" type="slidenum">
              <a:rPr lang="es-VE"/>
              <a:pPr>
                <a:defRPr/>
              </a:pPr>
              <a:t>‹Nº›</a:t>
            </a:fld>
            <a:endParaRPr lang="es-V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VE"/>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VE"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AF99B33-C604-4A17-A02B-854F697B8FFC}" type="datetimeFigureOut">
              <a:rPr lang="es-VE"/>
              <a:pPr>
                <a:defRPr/>
              </a:pPr>
              <a:t>17/05/2016</a:t>
            </a:fld>
            <a:endParaRPr lang="es-VE" dirty="0"/>
          </a:p>
        </p:txBody>
      </p:sp>
      <p:sp>
        <p:nvSpPr>
          <p:cNvPr id="6" name="4 Marcador de pie de página"/>
          <p:cNvSpPr>
            <a:spLocks noGrp="1"/>
          </p:cNvSpPr>
          <p:nvPr>
            <p:ph type="ftr" sz="quarter" idx="11"/>
          </p:nvPr>
        </p:nvSpPr>
        <p:spPr/>
        <p:txBody>
          <a:bodyPr/>
          <a:lstStyle>
            <a:lvl1pPr>
              <a:defRPr/>
            </a:lvl1pPr>
          </a:lstStyle>
          <a:p>
            <a:pPr>
              <a:defRPr/>
            </a:pPr>
            <a:endParaRPr lang="es-VE" dirty="0"/>
          </a:p>
        </p:txBody>
      </p:sp>
      <p:sp>
        <p:nvSpPr>
          <p:cNvPr id="7" name="5 Marcador de número de diapositiva"/>
          <p:cNvSpPr>
            <a:spLocks noGrp="1"/>
          </p:cNvSpPr>
          <p:nvPr>
            <p:ph type="sldNum" sz="quarter" idx="12"/>
          </p:nvPr>
        </p:nvSpPr>
        <p:spPr/>
        <p:txBody>
          <a:bodyPr/>
          <a:lstStyle>
            <a:lvl1pPr>
              <a:defRPr/>
            </a:lvl1pPr>
          </a:lstStyle>
          <a:p>
            <a:pPr>
              <a:defRPr/>
            </a:pPr>
            <a:fld id="{7C463ED6-80CC-4703-93A2-76492FD0F5AF}" type="slidenum">
              <a:rPr lang="es-VE"/>
              <a:pPr>
                <a:defRPr/>
              </a:pPr>
              <a:t>‹Nº›</a:t>
            </a:fld>
            <a:endParaRPr lang="es-V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VE"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6836FA2-3F2A-4412-B2E8-71C61C7D6501}" type="datetimeFigureOut">
              <a:rPr lang="es-VE"/>
              <a:pPr>
                <a:defRPr/>
              </a:pPr>
              <a:t>17/05/2016</a:t>
            </a:fld>
            <a:endParaRPr lang="es-VE"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VE"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6137A1D-A6C1-4DC0-924D-FA7AC3E6F88B}" type="slidenum">
              <a:rPr lang="es-VE"/>
              <a:pPr>
                <a:defRPr/>
              </a:pPr>
              <a:t>‹Nº›</a:t>
            </a:fld>
            <a:endParaRPr lang="es-V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0" y="3284984"/>
            <a:ext cx="9144000" cy="1323439"/>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ct val="50000"/>
              </a:spcBef>
              <a:spcAft>
                <a:spcPts val="0"/>
              </a:spcAft>
              <a:defRPr/>
            </a:pPr>
            <a:r>
              <a:rPr lang="es-MX"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EDUCACIÓN UNIVERSITARIA </a:t>
            </a:r>
          </a:p>
          <a:p>
            <a:pPr algn="ctr" fontAlgn="auto">
              <a:spcBef>
                <a:spcPct val="50000"/>
              </a:spcBef>
              <a:spcAft>
                <a:spcPts val="0"/>
              </a:spcAft>
              <a:defRPr/>
            </a:pPr>
            <a:r>
              <a:rPr lang="es-MX"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FE Y ALEGRÍA</a:t>
            </a:r>
            <a:endParaRPr lang="es-E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pic>
        <p:nvPicPr>
          <p:cNvPr id="2051" name="3 Imagen" descr="Logo IUJO.gif"/>
          <p:cNvPicPr>
            <a:picLocks noChangeAspect="1"/>
          </p:cNvPicPr>
          <p:nvPr/>
        </p:nvPicPr>
        <p:blipFill>
          <a:blip r:embed="rId2" cstate="print"/>
          <a:srcRect/>
          <a:stretch>
            <a:fillRect/>
          </a:stretch>
        </p:blipFill>
        <p:spPr bwMode="auto">
          <a:xfrm>
            <a:off x="2928938" y="2143125"/>
            <a:ext cx="3552825" cy="8143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11266" name="1 Título"/>
          <p:cNvSpPr>
            <a:spLocks noGrp="1"/>
          </p:cNvSpPr>
          <p:nvPr>
            <p:ph type="title"/>
          </p:nvPr>
        </p:nvSpPr>
        <p:spPr>
          <a:xfrm>
            <a:off x="357188" y="571500"/>
            <a:ext cx="8445500" cy="1223963"/>
          </a:xfrm>
        </p:spPr>
        <p:txBody>
          <a:bodyPr/>
          <a:lstStyle/>
          <a:p>
            <a:pPr marL="914400" indent="-554038" eaLnBrk="1" hangingPunct="1">
              <a:lnSpc>
                <a:spcPct val="115000"/>
              </a:lnSpc>
              <a:spcAft>
                <a:spcPts val="1000"/>
              </a:spcAft>
            </a:pPr>
            <a:r>
              <a:rPr lang="es-VE" sz="3600" b="1" dirty="0" smtClean="0">
                <a:ea typeface="Calibri" pitchFamily="34" charset="0"/>
                <a:cs typeface="Times New Roman" pitchFamily="18" charset="0"/>
              </a:rPr>
              <a:t>APRENDIZAJES  SIGNIFICATIVOS</a:t>
            </a:r>
          </a:p>
        </p:txBody>
      </p:sp>
      <p:sp>
        <p:nvSpPr>
          <p:cNvPr id="11267" name="2 Marcador de contenido"/>
          <p:cNvSpPr>
            <a:spLocks noGrp="1"/>
          </p:cNvSpPr>
          <p:nvPr>
            <p:ph idx="1"/>
          </p:nvPr>
        </p:nvSpPr>
        <p:spPr>
          <a:xfrm>
            <a:off x="285750" y="1643063"/>
            <a:ext cx="8572500" cy="4219575"/>
          </a:xfrm>
        </p:spPr>
        <p:txBody>
          <a:bodyPr/>
          <a:lstStyle/>
          <a:p>
            <a:pPr eaLnBrk="1" hangingPunct="1">
              <a:lnSpc>
                <a:spcPct val="115000"/>
              </a:lnSpc>
              <a:spcBef>
                <a:spcPts val="600"/>
              </a:spcBef>
              <a:spcAft>
                <a:spcPts val="600"/>
              </a:spcAft>
              <a:buFont typeface="Calibri" pitchFamily="34" charset="0"/>
              <a:buAutoNum type="arabicPeriod"/>
            </a:pPr>
            <a:r>
              <a:rPr lang="es-VE" sz="2400" dirty="0" smtClean="0">
                <a:ea typeface="Calibri" pitchFamily="34" charset="0"/>
                <a:cs typeface="Times New Roman" pitchFamily="18" charset="0"/>
              </a:rPr>
              <a:t>Organización, trabajo en equipo, solidaridad efectiva, reconocimiento del otro.</a:t>
            </a:r>
          </a:p>
          <a:p>
            <a:pPr eaLnBrk="1" hangingPunct="1">
              <a:lnSpc>
                <a:spcPct val="115000"/>
              </a:lnSpc>
              <a:spcBef>
                <a:spcPts val="600"/>
              </a:spcBef>
              <a:spcAft>
                <a:spcPts val="600"/>
              </a:spcAft>
              <a:buFont typeface="Calibri" pitchFamily="34" charset="0"/>
              <a:buAutoNum type="arabicPeriod"/>
            </a:pPr>
            <a:r>
              <a:rPr lang="es-VE" sz="2400" dirty="0" smtClean="0">
                <a:ea typeface="Calibri" pitchFamily="34" charset="0"/>
                <a:cs typeface="Times New Roman" pitchFamily="18" charset="0"/>
              </a:rPr>
              <a:t>Compromiso social y político y lucha por la justicia y la equidad.</a:t>
            </a:r>
          </a:p>
          <a:p>
            <a:pPr eaLnBrk="1" hangingPunct="1">
              <a:lnSpc>
                <a:spcPct val="115000"/>
              </a:lnSpc>
              <a:spcBef>
                <a:spcPts val="600"/>
              </a:spcBef>
              <a:spcAft>
                <a:spcPts val="600"/>
              </a:spcAft>
              <a:buFont typeface="Calibri" pitchFamily="34" charset="0"/>
              <a:buAutoNum type="arabicPeriod"/>
            </a:pPr>
            <a:r>
              <a:rPr lang="es-VE" sz="2400" dirty="0" smtClean="0">
                <a:ea typeface="Calibri" pitchFamily="34" charset="0"/>
                <a:cs typeface="Times New Roman" pitchFamily="18" charset="0"/>
              </a:rPr>
              <a:t>La importancia del “Trabajo de formación de generación de relevo” garantizando la permanencia de la obra.</a:t>
            </a:r>
          </a:p>
          <a:p>
            <a:pPr eaLnBrk="1" hangingPunct="1">
              <a:lnSpc>
                <a:spcPct val="115000"/>
              </a:lnSpc>
              <a:spcBef>
                <a:spcPts val="600"/>
              </a:spcBef>
              <a:spcAft>
                <a:spcPts val="600"/>
              </a:spcAft>
              <a:buFont typeface="Calibri" pitchFamily="34" charset="0"/>
              <a:buAutoNum type="arabicPeriod"/>
            </a:pPr>
            <a:r>
              <a:rPr lang="es-VE" sz="2400" dirty="0" smtClean="0">
                <a:ea typeface="Calibri" pitchFamily="34" charset="0"/>
                <a:cs typeface="Times New Roman" pitchFamily="18" charset="0"/>
              </a:rPr>
              <a:t>El servicio como aporte a la construcción del reino: En todo amar y Servir como sello de formación.</a:t>
            </a:r>
          </a:p>
          <a:p>
            <a:pPr eaLnBrk="1" hangingPunct="1">
              <a:lnSpc>
                <a:spcPct val="115000"/>
              </a:lnSpc>
              <a:spcBef>
                <a:spcPts val="600"/>
              </a:spcBef>
              <a:spcAft>
                <a:spcPts val="600"/>
              </a:spcAft>
              <a:buFont typeface="Calibri" pitchFamily="34" charset="0"/>
              <a:buAutoNum type="arabicPeriod"/>
            </a:pPr>
            <a:r>
              <a:rPr lang="es-VE" sz="2400" dirty="0" smtClean="0">
                <a:ea typeface="Calibri" pitchFamily="34" charset="0"/>
                <a:cs typeface="Times New Roman" pitchFamily="18" charset="0"/>
              </a:rPr>
              <a:t>Ejercicios Espirituales como propuesta siempre actual de crecimiento humano, espiritual ,  de transformación personal y social.</a:t>
            </a:r>
          </a:p>
        </p:txBody>
      </p:sp>
      <p:pic>
        <p:nvPicPr>
          <p:cNvPr id="11268" name="Picture 4" descr="C:\Documents and Settings\DirAsist\Mis documentos\escritorio\Bryan Presentacion\Logo iujo.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9388" y="188913"/>
            <a:ext cx="2160587" cy="503237"/>
          </a:xfrm>
          <a:prstGeom prst="rect">
            <a:avLst/>
          </a:prstGeom>
          <a:noFill/>
          <a:ln w="9525">
            <a:noFill/>
            <a:miter lim="800000"/>
            <a:headEnd/>
            <a:tailEnd/>
          </a:ln>
        </p:spPr>
      </p:pic>
      <p:pic>
        <p:nvPicPr>
          <p:cNvPr id="11269" name="8 Imagen" descr="IUSF 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75463" y="188913"/>
            <a:ext cx="2127250" cy="503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12290" name="1 Título"/>
          <p:cNvSpPr>
            <a:spLocks noGrp="1"/>
          </p:cNvSpPr>
          <p:nvPr>
            <p:ph type="title"/>
          </p:nvPr>
        </p:nvSpPr>
        <p:spPr>
          <a:xfrm>
            <a:off x="357188" y="285750"/>
            <a:ext cx="8445500" cy="1223963"/>
          </a:xfrm>
        </p:spPr>
        <p:txBody>
          <a:bodyPr/>
          <a:lstStyle/>
          <a:p>
            <a:pPr marL="914400" indent="-554038" eaLnBrk="1" hangingPunct="1">
              <a:lnSpc>
                <a:spcPct val="115000"/>
              </a:lnSpc>
              <a:spcAft>
                <a:spcPts val="1000"/>
              </a:spcAft>
            </a:pPr>
            <a:r>
              <a:rPr lang="es-VE" sz="3600" b="1" dirty="0" smtClean="0">
                <a:ea typeface="Calibri" pitchFamily="34" charset="0"/>
                <a:cs typeface="Times New Roman" pitchFamily="18" charset="0"/>
              </a:rPr>
              <a:t>APRENDIZAJES</a:t>
            </a:r>
            <a:r>
              <a:rPr lang="es-VE" sz="3200" b="1" dirty="0" smtClean="0">
                <a:ea typeface="Calibri" pitchFamily="34" charset="0"/>
                <a:cs typeface="Times New Roman" pitchFamily="18" charset="0"/>
              </a:rPr>
              <a:t>  </a:t>
            </a:r>
            <a:r>
              <a:rPr lang="es-VE" sz="3600" b="1" dirty="0" smtClean="0">
                <a:ea typeface="Calibri" pitchFamily="34" charset="0"/>
                <a:cs typeface="Times New Roman" pitchFamily="18" charset="0"/>
              </a:rPr>
              <a:t>SIGNIFICATIVOS</a:t>
            </a:r>
          </a:p>
        </p:txBody>
      </p:sp>
      <p:sp>
        <p:nvSpPr>
          <p:cNvPr id="12291" name="2 Marcador de contenido"/>
          <p:cNvSpPr>
            <a:spLocks noGrp="1"/>
          </p:cNvSpPr>
          <p:nvPr>
            <p:ph idx="1"/>
          </p:nvPr>
        </p:nvSpPr>
        <p:spPr>
          <a:xfrm>
            <a:off x="214313" y="1285875"/>
            <a:ext cx="8572500" cy="4535488"/>
          </a:xfrm>
        </p:spPr>
        <p:txBody>
          <a:bodyPr/>
          <a:lstStyle/>
          <a:p>
            <a:pPr marL="457200" indent="-457200" algn="just" eaLnBrk="1" hangingPunct="1">
              <a:lnSpc>
                <a:spcPct val="115000"/>
              </a:lnSpc>
              <a:spcBef>
                <a:spcPts val="600"/>
              </a:spcBef>
              <a:spcAft>
                <a:spcPts val="600"/>
              </a:spcAft>
              <a:buFont typeface="Arial" charset="0"/>
              <a:buNone/>
            </a:pPr>
            <a:r>
              <a:rPr lang="es-VE" sz="2200" dirty="0" smtClean="0">
                <a:ea typeface="Calibri" pitchFamily="34" charset="0"/>
                <a:cs typeface="Times New Roman" pitchFamily="18" charset="0"/>
              </a:rPr>
              <a:t>6.   El MAGIS como reto permanente de formación, de crecimiento en la fe y compromiso con la justicia y la Paz</a:t>
            </a:r>
          </a:p>
          <a:p>
            <a:pPr marL="457200" indent="-457200" algn="just" eaLnBrk="1" hangingPunct="1">
              <a:lnSpc>
                <a:spcPct val="115000"/>
              </a:lnSpc>
              <a:spcBef>
                <a:spcPts val="600"/>
              </a:spcBef>
              <a:spcAft>
                <a:spcPts val="600"/>
              </a:spcAft>
              <a:buFont typeface="Arial" charset="0"/>
              <a:buNone/>
            </a:pPr>
            <a:r>
              <a:rPr lang="es-VE" sz="2200" dirty="0" smtClean="0">
                <a:ea typeface="Calibri" pitchFamily="34" charset="0"/>
                <a:cs typeface="Times New Roman" pitchFamily="18" charset="0"/>
              </a:rPr>
              <a:t>7.   Nuestra vocación laical con un fuerte sentido de pertenencia a la Iglesia y compromiso con la obra   desde la comunión y la participación. </a:t>
            </a:r>
          </a:p>
          <a:p>
            <a:pPr marL="457200" indent="-457200" algn="just" eaLnBrk="1" hangingPunct="1">
              <a:lnSpc>
                <a:spcPct val="115000"/>
              </a:lnSpc>
              <a:spcBef>
                <a:spcPts val="600"/>
              </a:spcBef>
              <a:spcAft>
                <a:spcPts val="600"/>
              </a:spcAft>
              <a:buFont typeface="Arial" charset="0"/>
              <a:buNone/>
            </a:pPr>
            <a:r>
              <a:rPr lang="es-VE" sz="2200" dirty="0" smtClean="0">
                <a:ea typeface="Calibri" pitchFamily="34" charset="0"/>
                <a:cs typeface="Times New Roman" pitchFamily="18" charset="0"/>
              </a:rPr>
              <a:t>8.    Acompañamiento y cuidado permanente de cada  uno de los que formamos parte de la obra.</a:t>
            </a:r>
          </a:p>
          <a:p>
            <a:pPr marL="457200" indent="-457200" algn="just" eaLnBrk="1" hangingPunct="1">
              <a:lnSpc>
                <a:spcPct val="115000"/>
              </a:lnSpc>
              <a:spcBef>
                <a:spcPts val="600"/>
              </a:spcBef>
              <a:spcAft>
                <a:spcPts val="600"/>
              </a:spcAft>
              <a:buFont typeface="Arial" charset="0"/>
              <a:buNone/>
            </a:pPr>
            <a:r>
              <a:rPr lang="es-VE" sz="2200" dirty="0" smtClean="0">
                <a:ea typeface="Calibri" pitchFamily="34" charset="0"/>
                <a:cs typeface="Times New Roman" pitchFamily="18" charset="0"/>
              </a:rPr>
              <a:t>9.   Una administración con austeridad espléndida que genera “credibilidad y transparencia”,  permite las alianzas y el manejo adecuado de los recursos.</a:t>
            </a:r>
          </a:p>
        </p:txBody>
      </p:sp>
      <p:pic>
        <p:nvPicPr>
          <p:cNvPr id="12292" name="Picture 4" descr="C:\Documents and Settings\DirAsist\Mis documentos\escritorio\Bryan Presentacion\Logo iujo.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9388" y="188913"/>
            <a:ext cx="2160587" cy="503237"/>
          </a:xfrm>
          <a:prstGeom prst="rect">
            <a:avLst/>
          </a:prstGeom>
          <a:noFill/>
          <a:ln w="9525">
            <a:noFill/>
            <a:miter lim="800000"/>
            <a:headEnd/>
            <a:tailEnd/>
          </a:ln>
        </p:spPr>
      </p:pic>
      <p:pic>
        <p:nvPicPr>
          <p:cNvPr id="12293" name="8 Imagen" descr="IUSF 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75463" y="188913"/>
            <a:ext cx="2127250" cy="503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14338" name="1 Título"/>
          <p:cNvSpPr>
            <a:spLocks noGrp="1"/>
          </p:cNvSpPr>
          <p:nvPr>
            <p:ph type="title"/>
          </p:nvPr>
        </p:nvSpPr>
        <p:spPr>
          <a:xfrm>
            <a:off x="314325" y="620713"/>
            <a:ext cx="8445500" cy="1008062"/>
          </a:xfrm>
        </p:spPr>
        <p:txBody>
          <a:bodyPr/>
          <a:lstStyle/>
          <a:p>
            <a:pPr marL="914400" indent="-554038" algn="l" eaLnBrk="1" hangingPunct="1">
              <a:lnSpc>
                <a:spcPct val="115000"/>
              </a:lnSpc>
              <a:spcAft>
                <a:spcPts val="1000"/>
              </a:spcAft>
            </a:pPr>
            <a:r>
              <a:rPr lang="es-VE" sz="3200" b="1" dirty="0" smtClean="0">
                <a:ea typeface="Calibri" pitchFamily="34" charset="0"/>
                <a:cs typeface="Times New Roman" pitchFamily="18" charset="0"/>
              </a:rPr>
              <a:t>   Fortalezas                                 Debilidades</a:t>
            </a:r>
          </a:p>
        </p:txBody>
      </p:sp>
      <p:pic>
        <p:nvPicPr>
          <p:cNvPr id="14339" name="Picture 4" descr="C:\Documents and Settings\DirAsist\Mis documentos\escritorio\Bryan Presentacion\Logo iujo.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76488" y="227013"/>
            <a:ext cx="2160587" cy="504825"/>
          </a:xfrm>
          <a:prstGeom prst="rect">
            <a:avLst/>
          </a:prstGeom>
          <a:noFill/>
          <a:ln w="9525">
            <a:noFill/>
            <a:miter lim="800000"/>
            <a:headEnd/>
            <a:tailEnd/>
          </a:ln>
        </p:spPr>
      </p:pic>
      <p:pic>
        <p:nvPicPr>
          <p:cNvPr id="14340" name="8 Imagen" descr="IUSF log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65663" y="227013"/>
            <a:ext cx="2125662" cy="504825"/>
          </a:xfrm>
          <a:prstGeom prst="rect">
            <a:avLst/>
          </a:prstGeom>
          <a:noFill/>
          <a:ln w="9525">
            <a:noFill/>
            <a:miter lim="800000"/>
            <a:headEnd/>
            <a:tailEnd/>
          </a:ln>
        </p:spPr>
      </p:pic>
      <p:cxnSp>
        <p:nvCxnSpPr>
          <p:cNvPr id="5" name="4 Conector recto de flecha"/>
          <p:cNvCxnSpPr/>
          <p:nvPr/>
        </p:nvCxnSpPr>
        <p:spPr>
          <a:xfrm>
            <a:off x="4678363" y="1484313"/>
            <a:ext cx="84137" cy="4465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342" name="9 CuadroTexto"/>
          <p:cNvSpPr txBox="1">
            <a:spLocks noChangeArrowheads="1"/>
          </p:cNvSpPr>
          <p:nvPr/>
        </p:nvSpPr>
        <p:spPr bwMode="auto">
          <a:xfrm>
            <a:off x="785813" y="1714500"/>
            <a:ext cx="3357562" cy="4981575"/>
          </a:xfrm>
          <a:prstGeom prst="rect">
            <a:avLst/>
          </a:prstGeom>
          <a:noFill/>
          <a:ln w="9525">
            <a:noFill/>
            <a:miter lim="800000"/>
            <a:headEnd/>
            <a:tailEnd/>
          </a:ln>
        </p:spPr>
        <p:txBody>
          <a:bodyPr>
            <a:spAutoFit/>
          </a:bodyPr>
          <a:lstStyle/>
          <a:p>
            <a:pPr algn="just">
              <a:buFont typeface="Arial" charset="0"/>
              <a:buChar char="•"/>
            </a:pPr>
            <a:r>
              <a:rPr lang="es-VE" dirty="0"/>
              <a:t>Personal  con </a:t>
            </a:r>
            <a:r>
              <a:rPr lang="es-VE" dirty="0">
                <a:ea typeface="Calibri" pitchFamily="34" charset="0"/>
                <a:cs typeface="Times New Roman" pitchFamily="18" charset="0"/>
              </a:rPr>
              <a:t> Identidad    y                              </a:t>
            </a:r>
          </a:p>
          <a:p>
            <a:pPr algn="just">
              <a:lnSpc>
                <a:spcPct val="115000"/>
              </a:lnSpc>
              <a:buFont typeface="Arial" charset="0"/>
              <a:buNone/>
            </a:pPr>
            <a:r>
              <a:rPr lang="es-VE" dirty="0">
                <a:ea typeface="Calibri" pitchFamily="34" charset="0"/>
                <a:cs typeface="Times New Roman" pitchFamily="18" charset="0"/>
              </a:rPr>
              <a:t>  Compromiso.                                                      </a:t>
            </a:r>
          </a:p>
          <a:p>
            <a:pPr algn="just">
              <a:lnSpc>
                <a:spcPct val="115000"/>
              </a:lnSpc>
              <a:buFont typeface="Arial" charset="0"/>
              <a:buChar char="•"/>
            </a:pPr>
            <a:r>
              <a:rPr lang="es-VE" dirty="0">
                <a:ea typeface="Calibri" pitchFamily="34" charset="0"/>
                <a:cs typeface="Times New Roman" pitchFamily="18" charset="0"/>
              </a:rPr>
              <a:t>Clima organizacional                                     </a:t>
            </a:r>
          </a:p>
          <a:p>
            <a:pPr algn="just">
              <a:buFont typeface="Arial" charset="0"/>
              <a:buChar char="•"/>
            </a:pPr>
            <a:r>
              <a:rPr lang="es-VE" dirty="0"/>
              <a:t>Sinergia como proceso para buscar soluciones.                                                                        </a:t>
            </a:r>
          </a:p>
          <a:p>
            <a:pPr algn="just">
              <a:buFont typeface="Arial" charset="0"/>
              <a:buChar char="•"/>
            </a:pPr>
            <a:r>
              <a:rPr lang="es-VE" dirty="0"/>
              <a:t> Apoyo del sector privado</a:t>
            </a:r>
            <a:endParaRPr lang="es-VE" dirty="0">
              <a:ea typeface="Calibri" pitchFamily="34" charset="0"/>
              <a:cs typeface="Calibri" pitchFamily="34" charset="0"/>
            </a:endParaRPr>
          </a:p>
          <a:p>
            <a:pPr algn="just">
              <a:lnSpc>
                <a:spcPct val="115000"/>
              </a:lnSpc>
              <a:buFont typeface="Arial" charset="0"/>
              <a:buChar char="•"/>
            </a:pPr>
            <a:r>
              <a:rPr lang="es-VE" dirty="0"/>
              <a:t> La  Espiritualidad como </a:t>
            </a:r>
            <a:r>
              <a:rPr lang="es-VE" dirty="0">
                <a:ea typeface="Calibri" pitchFamily="34" charset="0"/>
                <a:cs typeface="Calibri" pitchFamily="34" charset="0"/>
              </a:rPr>
              <a:t>oportunidad de alimentar el SER (Ejercicios Espirituales.                   Convivencias, momentos de Oración)                -  </a:t>
            </a:r>
          </a:p>
          <a:p>
            <a:pPr algn="just">
              <a:lnSpc>
                <a:spcPct val="115000"/>
              </a:lnSpc>
              <a:buFont typeface="Arial" charset="0"/>
              <a:buChar char="•"/>
            </a:pPr>
            <a:r>
              <a:rPr lang="es-VE" dirty="0">
                <a:ea typeface="Calibri" pitchFamily="34" charset="0"/>
                <a:cs typeface="Calibri" pitchFamily="34" charset="0"/>
              </a:rPr>
              <a:t>  Credibilidad y aceptación de nuestros Egresados como personas con una                       Formación integral.                                                     </a:t>
            </a:r>
          </a:p>
          <a:p>
            <a:endParaRPr lang="es-ES" dirty="0"/>
          </a:p>
        </p:txBody>
      </p:sp>
      <p:sp>
        <p:nvSpPr>
          <p:cNvPr id="14343" name="10 CuadroTexto"/>
          <p:cNvSpPr txBox="1">
            <a:spLocks noChangeArrowheads="1"/>
          </p:cNvSpPr>
          <p:nvPr/>
        </p:nvSpPr>
        <p:spPr bwMode="auto">
          <a:xfrm>
            <a:off x="5143500" y="1785938"/>
            <a:ext cx="2857500" cy="2308225"/>
          </a:xfrm>
          <a:prstGeom prst="rect">
            <a:avLst/>
          </a:prstGeom>
          <a:noFill/>
          <a:ln w="9525">
            <a:noFill/>
            <a:miter lim="800000"/>
            <a:headEnd/>
            <a:tailEnd/>
          </a:ln>
        </p:spPr>
        <p:txBody>
          <a:bodyPr>
            <a:spAutoFit/>
          </a:bodyPr>
          <a:lstStyle/>
          <a:p>
            <a:pPr algn="just">
              <a:buFont typeface="Arial" charset="0"/>
              <a:buChar char="•"/>
            </a:pPr>
            <a:r>
              <a:rPr lang="es-VE" dirty="0"/>
              <a:t>Deficientes recursos presupuestarios</a:t>
            </a:r>
          </a:p>
          <a:p>
            <a:pPr algn="just"/>
            <a:endParaRPr lang="es-VE" dirty="0"/>
          </a:p>
          <a:p>
            <a:pPr algn="just">
              <a:buFont typeface="Arial" charset="0"/>
              <a:buChar char="•"/>
            </a:pPr>
            <a:r>
              <a:rPr lang="es-VE" dirty="0">
                <a:ea typeface="Calibri" pitchFamily="34" charset="0"/>
                <a:cs typeface="Times New Roman" pitchFamily="18" charset="0"/>
              </a:rPr>
              <a:t>Alta rotación del personal.</a:t>
            </a:r>
          </a:p>
          <a:p>
            <a:pPr algn="just"/>
            <a:endParaRPr lang="es-VE" dirty="0">
              <a:ea typeface="Calibri" pitchFamily="34" charset="0"/>
              <a:cs typeface="Times New Roman" pitchFamily="18" charset="0"/>
            </a:endParaRPr>
          </a:p>
          <a:p>
            <a:pPr algn="just">
              <a:buFont typeface="Arial" charset="0"/>
              <a:buChar char="•"/>
            </a:pPr>
            <a:r>
              <a:rPr lang="es-VE" dirty="0">
                <a:ea typeface="Calibri" pitchFamily="34" charset="0"/>
                <a:cs typeface="Times New Roman" pitchFamily="18" charset="0"/>
              </a:rPr>
              <a:t>Lentitud en la capacidad de respuestas.</a:t>
            </a:r>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8" name="7 Marcador de contenido"/>
          <p:cNvSpPr>
            <a:spLocks noGrp="1"/>
          </p:cNvSpPr>
          <p:nvPr>
            <p:ph idx="1"/>
          </p:nvPr>
        </p:nvSpPr>
        <p:spPr>
          <a:xfrm>
            <a:off x="468313" y="981075"/>
            <a:ext cx="8229600" cy="5876925"/>
          </a:xfrm>
        </p:spPr>
        <p:txBody>
          <a:bodyPr rtlCol="0">
            <a:normAutofit/>
          </a:bodyPr>
          <a:lstStyle/>
          <a:p>
            <a:pPr marL="0" indent="0" algn="ctr" eaLnBrk="1" fontAlgn="auto" hangingPunct="1">
              <a:spcAft>
                <a:spcPts val="0"/>
              </a:spcAft>
              <a:buFont typeface="Arial" pitchFamily="34" charset="0"/>
              <a:buNone/>
              <a:defRPr/>
            </a:pPr>
            <a:r>
              <a:rPr lang="es-VE" sz="2800" b="1" dirty="0" smtClean="0"/>
              <a:t> ÉNFASIS, RETOS Y  PROYECTOS</a:t>
            </a:r>
          </a:p>
          <a:p>
            <a:pPr eaLnBrk="1" fontAlgn="auto" hangingPunct="1">
              <a:spcAft>
                <a:spcPts val="0"/>
              </a:spcAft>
              <a:buFont typeface="Arial" pitchFamily="34" charset="0"/>
              <a:buChar char="•"/>
              <a:defRPr/>
            </a:pPr>
            <a:r>
              <a:rPr lang="es-VE" sz="2000" b="1" dirty="0" smtClean="0"/>
              <a:t>Trabajar  en la formación de la familia.</a:t>
            </a:r>
          </a:p>
          <a:p>
            <a:pPr eaLnBrk="1" fontAlgn="auto" hangingPunct="1">
              <a:spcAft>
                <a:spcPts val="0"/>
              </a:spcAft>
              <a:buFont typeface="Arial" pitchFamily="34" charset="0"/>
              <a:buChar char="•"/>
              <a:defRPr/>
            </a:pPr>
            <a:r>
              <a:rPr lang="es-VE" sz="2000" b="1" dirty="0" smtClean="0"/>
              <a:t>Fortalecer la educación para la productividad  y el emprendimiento.</a:t>
            </a:r>
          </a:p>
          <a:p>
            <a:pPr eaLnBrk="1" fontAlgn="auto" hangingPunct="1">
              <a:spcAft>
                <a:spcPts val="0"/>
              </a:spcAft>
              <a:buFont typeface="Arial" pitchFamily="34" charset="0"/>
              <a:buChar char="•"/>
              <a:defRPr/>
            </a:pPr>
            <a:r>
              <a:rPr lang="es-VE" sz="2000" b="1" dirty="0" smtClean="0"/>
              <a:t>El PLIUL como alternativa de formación para nuestros jóvenes.</a:t>
            </a:r>
          </a:p>
          <a:p>
            <a:pPr eaLnBrk="1" fontAlgn="auto" hangingPunct="1">
              <a:spcAft>
                <a:spcPts val="0"/>
              </a:spcAft>
              <a:buFont typeface="Arial" pitchFamily="34" charset="0"/>
              <a:buChar char="•"/>
              <a:defRPr/>
            </a:pPr>
            <a:r>
              <a:rPr lang="es-VE" sz="2000" b="1" dirty="0" smtClean="0"/>
              <a:t>Seguimiento a las propuestas del trabajo con los jóvenes</a:t>
            </a:r>
          </a:p>
          <a:p>
            <a:pPr eaLnBrk="1" fontAlgn="auto" hangingPunct="1">
              <a:spcAft>
                <a:spcPts val="0"/>
              </a:spcAft>
              <a:buFont typeface="Arial" pitchFamily="34" charset="0"/>
              <a:buChar char="•"/>
              <a:defRPr/>
            </a:pPr>
            <a:r>
              <a:rPr lang="es-VE" sz="2000" b="1" dirty="0" smtClean="0"/>
              <a:t>Fortalecer los proyectos que orienten hacia la valoración de la vida.</a:t>
            </a:r>
          </a:p>
          <a:p>
            <a:pPr eaLnBrk="1" fontAlgn="auto" hangingPunct="1">
              <a:spcAft>
                <a:spcPts val="0"/>
              </a:spcAft>
              <a:buFont typeface="Arial" pitchFamily="34" charset="0"/>
              <a:buChar char="•"/>
              <a:defRPr/>
            </a:pPr>
            <a:r>
              <a:rPr lang="es-VE" sz="2000" b="1" dirty="0" smtClean="0"/>
              <a:t>Formación en la prevención, conservación y ecología.</a:t>
            </a:r>
          </a:p>
          <a:p>
            <a:pPr eaLnBrk="1" fontAlgn="auto" hangingPunct="1">
              <a:spcAft>
                <a:spcPts val="0"/>
              </a:spcAft>
              <a:buFont typeface="Arial" pitchFamily="34" charset="0"/>
              <a:buChar char="•"/>
              <a:defRPr/>
            </a:pPr>
            <a:r>
              <a:rPr lang="es-VE" sz="2000" b="1" dirty="0" smtClean="0"/>
              <a:t>Plan de formación y participación en Ejercicios Espirituales para el personal y estudiantes.</a:t>
            </a:r>
          </a:p>
          <a:p>
            <a:pPr eaLnBrk="1" fontAlgn="auto" hangingPunct="1">
              <a:spcAft>
                <a:spcPts val="0"/>
              </a:spcAft>
              <a:buFont typeface="Arial" pitchFamily="34" charset="0"/>
              <a:buChar char="•"/>
              <a:defRPr/>
            </a:pPr>
            <a:r>
              <a:rPr lang="es-VE" sz="2000" b="1" dirty="0" smtClean="0"/>
              <a:t>Desarrollo de proyectos para la sostenibilidad.</a:t>
            </a:r>
          </a:p>
          <a:p>
            <a:pPr eaLnBrk="1" fontAlgn="auto" hangingPunct="1">
              <a:spcAft>
                <a:spcPts val="0"/>
              </a:spcAft>
              <a:buFont typeface="Arial" pitchFamily="34" charset="0"/>
              <a:buChar char="•"/>
              <a:defRPr/>
            </a:pPr>
            <a:r>
              <a:rPr lang="es-VE" sz="2000" b="1" dirty="0" smtClean="0"/>
              <a:t>Ampliar la oferta académica a través de diplomados, cursos de extensión, capacitación.</a:t>
            </a:r>
          </a:p>
          <a:p>
            <a:pPr eaLnBrk="1" fontAlgn="auto" hangingPunct="1">
              <a:spcAft>
                <a:spcPts val="0"/>
              </a:spcAft>
              <a:buFont typeface="Arial" pitchFamily="34" charset="0"/>
              <a:buChar char="•"/>
              <a:defRPr/>
            </a:pPr>
            <a:r>
              <a:rPr lang="es-VE" sz="2000" b="1" dirty="0" smtClean="0"/>
              <a:t>Ampliar y fortalecer el equipo de la DNES, los institutos y profesionalización.</a:t>
            </a:r>
          </a:p>
          <a:p>
            <a:pPr eaLnBrk="1" fontAlgn="auto" hangingPunct="1">
              <a:spcAft>
                <a:spcPts val="0"/>
              </a:spcAft>
              <a:buFont typeface="Arial" pitchFamily="34" charset="0"/>
              <a:buChar char="•"/>
              <a:defRPr/>
            </a:pPr>
            <a:r>
              <a:rPr lang="es-VE" sz="2000" b="1" dirty="0" smtClean="0"/>
              <a:t>Situación de la carrera de educación.</a:t>
            </a:r>
          </a:p>
          <a:p>
            <a:pPr eaLnBrk="1" fontAlgn="auto" hangingPunct="1">
              <a:spcAft>
                <a:spcPts val="0"/>
              </a:spcAft>
              <a:buFont typeface="Arial" pitchFamily="34" charset="0"/>
              <a:buChar char="•"/>
              <a:defRPr/>
            </a:pPr>
            <a:endParaRPr lang="es-VE" sz="1800" b="1" dirty="0"/>
          </a:p>
        </p:txBody>
      </p:sp>
      <p:pic>
        <p:nvPicPr>
          <p:cNvPr id="15363" name="Picture 4" descr="C:\Documents and Settings\DirAsist\Mis documentos\escritorio\Bryan Presentacion\Logo iujo.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9388" y="188913"/>
            <a:ext cx="2160587" cy="503237"/>
          </a:xfrm>
          <a:prstGeom prst="rect">
            <a:avLst/>
          </a:prstGeom>
          <a:noFill/>
          <a:ln w="9525">
            <a:noFill/>
            <a:miter lim="800000"/>
            <a:headEnd/>
            <a:tailEnd/>
          </a:ln>
        </p:spPr>
      </p:pic>
      <p:pic>
        <p:nvPicPr>
          <p:cNvPr id="15364" name="13 Imagen" descr="IUSF 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75463" y="188913"/>
            <a:ext cx="2127250" cy="503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DSCF1736"/>
          <p:cNvPicPr>
            <a:picLocks noChangeAspect="1" noChangeArrowheads="1"/>
          </p:cNvPicPr>
          <p:nvPr/>
        </p:nvPicPr>
        <p:blipFill>
          <a:blip r:embed="rId3" cstate="print"/>
          <a:srcRect/>
          <a:stretch>
            <a:fillRect/>
          </a:stretch>
        </p:blipFill>
        <p:spPr bwMode="auto">
          <a:xfrm>
            <a:off x="4572000" y="0"/>
            <a:ext cx="4611688" cy="3306763"/>
          </a:xfrm>
          <a:prstGeom prst="rect">
            <a:avLst/>
          </a:prstGeom>
          <a:noFill/>
          <a:ln w="9525">
            <a:noFill/>
            <a:miter lim="800000"/>
            <a:headEnd/>
            <a:tailEnd/>
          </a:ln>
        </p:spPr>
      </p:pic>
      <p:pic>
        <p:nvPicPr>
          <p:cNvPr id="16387" name="Picture 33" descr="malabares 021"/>
          <p:cNvPicPr>
            <a:picLocks noChangeAspect="1" noChangeArrowheads="1"/>
          </p:cNvPicPr>
          <p:nvPr/>
        </p:nvPicPr>
        <p:blipFill>
          <a:blip r:embed="rId4" cstate="print"/>
          <a:srcRect/>
          <a:stretch>
            <a:fillRect/>
          </a:stretch>
        </p:blipFill>
        <p:spPr bwMode="auto">
          <a:xfrm>
            <a:off x="0" y="0"/>
            <a:ext cx="4572000" cy="3251200"/>
          </a:xfrm>
          <a:prstGeom prst="rect">
            <a:avLst/>
          </a:prstGeom>
          <a:noFill/>
          <a:ln w="9525">
            <a:noFill/>
            <a:miter lim="800000"/>
            <a:headEnd/>
            <a:tailEnd/>
          </a:ln>
        </p:spPr>
      </p:pic>
      <p:pic>
        <p:nvPicPr>
          <p:cNvPr id="16388" name="Picture 36" descr="DSCF6871"/>
          <p:cNvPicPr>
            <a:picLocks noChangeAspect="1" noChangeArrowheads="1"/>
          </p:cNvPicPr>
          <p:nvPr/>
        </p:nvPicPr>
        <p:blipFill>
          <a:blip r:embed="rId5" cstate="print"/>
          <a:srcRect/>
          <a:stretch>
            <a:fillRect/>
          </a:stretch>
        </p:blipFill>
        <p:spPr bwMode="auto">
          <a:xfrm>
            <a:off x="250825" y="3284538"/>
            <a:ext cx="4321175" cy="3024187"/>
          </a:xfrm>
          <a:prstGeom prst="rect">
            <a:avLst/>
          </a:prstGeom>
          <a:noFill/>
          <a:ln w="9525">
            <a:noFill/>
            <a:miter lim="800000"/>
            <a:headEnd/>
            <a:tailEnd/>
          </a:ln>
        </p:spPr>
      </p:pic>
      <p:pic>
        <p:nvPicPr>
          <p:cNvPr id="16389" name="Picture 29" descr="malabares 256"/>
          <p:cNvPicPr>
            <a:picLocks noChangeAspect="1" noChangeArrowheads="1"/>
          </p:cNvPicPr>
          <p:nvPr/>
        </p:nvPicPr>
        <p:blipFill>
          <a:blip r:embed="rId6" cstate="print"/>
          <a:srcRect/>
          <a:stretch>
            <a:fillRect/>
          </a:stretch>
        </p:blipFill>
        <p:spPr bwMode="auto">
          <a:xfrm>
            <a:off x="4572000" y="3284538"/>
            <a:ext cx="4248150" cy="3024187"/>
          </a:xfrm>
          <a:prstGeom prst="rect">
            <a:avLst/>
          </a:prstGeom>
          <a:noFill/>
          <a:ln w="9525">
            <a:noFill/>
            <a:miter lim="800000"/>
            <a:headEnd/>
            <a:tailEnd/>
          </a:ln>
        </p:spPr>
      </p:pic>
      <p:sp>
        <p:nvSpPr>
          <p:cNvPr id="16390" name="WordArt 5"/>
          <p:cNvSpPr>
            <a:spLocks noChangeArrowheads="1" noChangeShapeType="1" noTextEdit="1"/>
          </p:cNvSpPr>
          <p:nvPr/>
        </p:nvSpPr>
        <p:spPr bwMode="auto">
          <a:xfrm>
            <a:off x="400050" y="2420938"/>
            <a:ext cx="8280400" cy="720725"/>
          </a:xfrm>
          <a:prstGeom prst="rect">
            <a:avLst/>
          </a:prstGeom>
        </p:spPr>
        <p:txBody>
          <a:bodyPr wrap="none" fromWordArt="1">
            <a:prstTxWarp prst="textPlain">
              <a:avLst>
                <a:gd name="adj" fmla="val 50000"/>
              </a:avLst>
            </a:prstTxWarp>
          </a:bodyPr>
          <a:lstStyle/>
          <a:p>
            <a:pPr algn="ctr"/>
            <a:r>
              <a:rPr lang="es-VE" sz="3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Gracias</a:t>
            </a:r>
          </a:p>
        </p:txBody>
      </p:sp>
      <p:pic>
        <p:nvPicPr>
          <p:cNvPr id="16391" name="Picture 29" descr="malabares 256"/>
          <p:cNvPicPr>
            <a:picLocks noChangeAspect="1" noChangeArrowheads="1"/>
          </p:cNvPicPr>
          <p:nvPr/>
        </p:nvPicPr>
        <p:blipFill>
          <a:blip r:embed="rId6" cstate="print"/>
          <a:srcRect/>
          <a:stretch>
            <a:fillRect/>
          </a:stretch>
        </p:blipFill>
        <p:spPr bwMode="auto">
          <a:xfrm>
            <a:off x="4643438" y="3246438"/>
            <a:ext cx="4527550" cy="3611562"/>
          </a:xfrm>
          <a:prstGeom prst="rect">
            <a:avLst/>
          </a:prstGeom>
          <a:noFill/>
          <a:ln w="9525">
            <a:noFill/>
            <a:miter lim="800000"/>
            <a:headEnd/>
            <a:tailEnd/>
          </a:ln>
        </p:spPr>
      </p:pic>
      <p:pic>
        <p:nvPicPr>
          <p:cNvPr id="16392" name="Picture 36" descr="DSCF6871"/>
          <p:cNvPicPr>
            <a:picLocks noChangeAspect="1" noChangeArrowheads="1"/>
          </p:cNvPicPr>
          <p:nvPr/>
        </p:nvPicPr>
        <p:blipFill>
          <a:blip r:embed="rId5" cstate="print"/>
          <a:srcRect/>
          <a:stretch>
            <a:fillRect/>
          </a:stretch>
        </p:blipFill>
        <p:spPr bwMode="auto">
          <a:xfrm>
            <a:off x="0" y="3230563"/>
            <a:ext cx="4540250" cy="362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DirAsist\Mis documentos\escritorio\Bryan Presentacion\IUJO-FE-Y-ALEGRÍA-EDIFICIO-DONADO-Fotos-MariaAMendoza.jpg"/>
          <p:cNvPicPr>
            <a:picLocks noChangeAspect="1" noChangeArrowheads="1"/>
          </p:cNvPicPr>
          <p:nvPr/>
        </p:nvPicPr>
        <p:blipFill>
          <a:blip r:embed="rId2" cstate="print"/>
          <a:srcRect/>
          <a:stretch>
            <a:fillRect/>
          </a:stretch>
        </p:blipFill>
        <p:spPr bwMode="auto">
          <a:xfrm>
            <a:off x="0" y="3500438"/>
            <a:ext cx="4427538" cy="3357562"/>
          </a:xfrm>
          <a:prstGeom prst="rect">
            <a:avLst/>
          </a:prstGeom>
          <a:noFill/>
          <a:ln w="9525">
            <a:noFill/>
            <a:miter lim="800000"/>
            <a:headEnd/>
            <a:tailEnd/>
          </a:ln>
        </p:spPr>
      </p:pic>
      <p:pic>
        <p:nvPicPr>
          <p:cNvPr id="3075" name="Picture 3" descr="C:\Documents and Settings\DirAsist\Mis documentos\escritorio\Bryan Presentacion\cropped-foto-iujo-petare2-e1458070514439.jpg"/>
          <p:cNvPicPr>
            <a:picLocks noChangeAspect="1" noChangeArrowheads="1"/>
          </p:cNvPicPr>
          <p:nvPr/>
        </p:nvPicPr>
        <p:blipFill>
          <a:blip r:embed="rId3" cstate="print"/>
          <a:srcRect/>
          <a:stretch>
            <a:fillRect/>
          </a:stretch>
        </p:blipFill>
        <p:spPr bwMode="auto">
          <a:xfrm>
            <a:off x="4437063" y="0"/>
            <a:ext cx="4706937" cy="3357563"/>
          </a:xfrm>
          <a:prstGeom prst="rect">
            <a:avLst/>
          </a:prstGeom>
          <a:noFill/>
          <a:ln w="9525">
            <a:noFill/>
            <a:miter lim="800000"/>
            <a:headEnd/>
            <a:tailEnd/>
          </a:ln>
        </p:spPr>
      </p:pic>
      <p:pic>
        <p:nvPicPr>
          <p:cNvPr id="3076" name="Picture 4" descr="C:\Documents and Settings\DirAsist\Mis documentos\escritorio\Bryan Presentacion\iujo barquisimeto.jpg"/>
          <p:cNvPicPr>
            <a:picLocks noChangeAspect="1" noChangeArrowheads="1"/>
          </p:cNvPicPr>
          <p:nvPr/>
        </p:nvPicPr>
        <p:blipFill>
          <a:blip r:embed="rId4" cstate="print"/>
          <a:srcRect/>
          <a:stretch>
            <a:fillRect/>
          </a:stretch>
        </p:blipFill>
        <p:spPr bwMode="auto">
          <a:xfrm>
            <a:off x="0" y="0"/>
            <a:ext cx="4427538" cy="3500438"/>
          </a:xfrm>
          <a:prstGeom prst="rect">
            <a:avLst/>
          </a:prstGeom>
          <a:noFill/>
          <a:ln w="9525">
            <a:noFill/>
            <a:miter lim="800000"/>
            <a:headEnd/>
            <a:tailEnd/>
          </a:ln>
        </p:spPr>
      </p:pic>
      <p:pic>
        <p:nvPicPr>
          <p:cNvPr id="3077" name="7 Imagen" descr="C:\Users\Director\AppData\Local\Temp\IMG-20130520-00789-1.JPG"/>
          <p:cNvPicPr>
            <a:picLocks noChangeAspect="1" noChangeArrowheads="1"/>
          </p:cNvPicPr>
          <p:nvPr/>
        </p:nvPicPr>
        <p:blipFill>
          <a:blip r:embed="rId5" cstate="print"/>
          <a:srcRect/>
          <a:stretch>
            <a:fillRect/>
          </a:stretch>
        </p:blipFill>
        <p:spPr bwMode="auto">
          <a:xfrm>
            <a:off x="4427538" y="3357563"/>
            <a:ext cx="4716462" cy="3500437"/>
          </a:xfrm>
          <a:prstGeom prst="rect">
            <a:avLst/>
          </a:prstGeom>
          <a:noFill/>
          <a:ln w="9525">
            <a:noFill/>
            <a:miter lim="800000"/>
            <a:headEnd/>
            <a:tailEnd/>
          </a:ln>
        </p:spPr>
      </p:pic>
      <p:sp>
        <p:nvSpPr>
          <p:cNvPr id="9" name="8 CuadroTexto"/>
          <p:cNvSpPr txBox="1"/>
          <p:nvPr/>
        </p:nvSpPr>
        <p:spPr>
          <a:xfrm>
            <a:off x="395536" y="4725144"/>
            <a:ext cx="8929718" cy="1754326"/>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s-VE"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6">
                      <a:satMod val="175000"/>
                      <a:alpha val="40000"/>
                    </a:schemeClr>
                  </a:glow>
                  <a:outerShdw blurRad="38100" dist="38100" dir="2700000" algn="tl">
                    <a:srgbClr val="000000">
                      <a:alpha val="43137"/>
                    </a:srgbClr>
                  </a:outerShdw>
                </a:effectLst>
                <a:latin typeface="+mn-lt"/>
              </a:rPr>
              <a:t>17 años construyendo la paz con el corazón en Venezuela…</a:t>
            </a:r>
          </a:p>
        </p:txBody>
      </p:sp>
      <p:pic>
        <p:nvPicPr>
          <p:cNvPr id="3079" name="Imagen 1" descr="fot2"/>
          <p:cNvPicPr>
            <a:picLocks noChangeAspect="1" noChangeArrowheads="1"/>
          </p:cNvPicPr>
          <p:nvPr/>
        </p:nvPicPr>
        <p:blipFill>
          <a:blip r:embed="rId6" cstate="print"/>
          <a:srcRect/>
          <a:stretch>
            <a:fillRect/>
          </a:stretch>
        </p:blipFill>
        <p:spPr bwMode="auto">
          <a:xfrm>
            <a:off x="2339975" y="1989138"/>
            <a:ext cx="3932238" cy="2376487"/>
          </a:xfrm>
          <a:prstGeom prst="rect">
            <a:avLst/>
          </a:prstGeom>
          <a:noFill/>
          <a:ln w="9525">
            <a:noFill/>
            <a:miter lim="800000"/>
            <a:headEnd/>
            <a:tailEnd/>
          </a:ln>
        </p:spPr>
      </p:pic>
      <p:pic>
        <p:nvPicPr>
          <p:cNvPr id="3080" name="14 Imagen" descr="IUSF logo"/>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64163" y="188913"/>
            <a:ext cx="3419475" cy="863600"/>
          </a:xfrm>
          <a:prstGeom prst="rect">
            <a:avLst/>
          </a:prstGeom>
          <a:noFill/>
          <a:ln w="9525">
            <a:noFill/>
            <a:miter lim="800000"/>
            <a:headEnd/>
            <a:tailEnd/>
          </a:ln>
        </p:spPr>
      </p:pic>
      <p:pic>
        <p:nvPicPr>
          <p:cNvPr id="3081" name="15 Imagen" descr="Logo IUJO.gif"/>
          <p:cNvPicPr>
            <a:picLocks noChangeAspect="1"/>
          </p:cNvPicPr>
          <p:nvPr/>
        </p:nvPicPr>
        <p:blipFill>
          <a:blip r:embed="rId8" cstate="print"/>
          <a:srcRect/>
          <a:stretch>
            <a:fillRect/>
          </a:stretch>
        </p:blipFill>
        <p:spPr bwMode="auto">
          <a:xfrm>
            <a:off x="539750" y="260350"/>
            <a:ext cx="3479800" cy="8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4098" name="1 Título"/>
          <p:cNvSpPr>
            <a:spLocks noGrp="1"/>
          </p:cNvSpPr>
          <p:nvPr>
            <p:ph type="title"/>
          </p:nvPr>
        </p:nvSpPr>
        <p:spPr>
          <a:xfrm>
            <a:off x="467544" y="908720"/>
            <a:ext cx="8229600" cy="1143000"/>
          </a:xfrm>
        </p:spPr>
        <p:txBody>
          <a:bodyPr/>
          <a:lstStyle/>
          <a:p>
            <a:pPr eaLnBrk="1" hangingPunct="1"/>
            <a:r>
              <a:rPr lang="es-VE" sz="3400" b="1" dirty="0" smtClean="0"/>
              <a:t>PROGRAMA DE EDUCACIÓN UNIVERSITARIA</a:t>
            </a:r>
          </a:p>
        </p:txBody>
      </p:sp>
      <p:sp>
        <p:nvSpPr>
          <p:cNvPr id="3" name="2 Marcador de contenido"/>
          <p:cNvSpPr>
            <a:spLocks noGrp="1"/>
          </p:cNvSpPr>
          <p:nvPr>
            <p:ph idx="1"/>
          </p:nvPr>
        </p:nvSpPr>
        <p:spPr>
          <a:xfrm>
            <a:off x="468313" y="1989138"/>
            <a:ext cx="8229600" cy="4392612"/>
          </a:xfrm>
        </p:spPr>
        <p:txBody>
          <a:bodyPr rtlCol="0">
            <a:normAutofit/>
          </a:bodyPr>
          <a:lstStyle/>
          <a:p>
            <a:pPr marL="0" indent="0" algn="just" eaLnBrk="1" fontAlgn="auto" hangingPunct="1">
              <a:spcAft>
                <a:spcPts val="0"/>
              </a:spcAft>
              <a:buFont typeface="Arial" pitchFamily="34" charset="0"/>
              <a:buNone/>
              <a:defRPr/>
            </a:pPr>
            <a:r>
              <a:rPr lang="es-VE" sz="2200" b="1" dirty="0" smtClean="0"/>
              <a:t>Está conformado por dos Institutos que forman Técnicos Superiores Universitarios y un Programa de Profesionalización que forma Licenciados en Educación.</a:t>
            </a:r>
          </a:p>
          <a:p>
            <a:pPr marL="0" indent="0" algn="just" eaLnBrk="1" fontAlgn="auto" hangingPunct="1">
              <a:spcAft>
                <a:spcPts val="0"/>
              </a:spcAft>
              <a:buFont typeface="Arial" pitchFamily="34" charset="0"/>
              <a:buNone/>
              <a:defRPr/>
            </a:pPr>
            <a:endParaRPr lang="es-VE" sz="2200" b="1" dirty="0" smtClean="0"/>
          </a:p>
          <a:p>
            <a:pPr algn="just" eaLnBrk="1" fontAlgn="auto" hangingPunct="1">
              <a:spcAft>
                <a:spcPts val="0"/>
              </a:spcAft>
              <a:buFont typeface="Arial" pitchFamily="34" charset="0"/>
              <a:buChar char="•"/>
              <a:defRPr/>
            </a:pPr>
            <a:r>
              <a:rPr lang="es-VE" sz="2200" b="1" dirty="0" smtClean="0"/>
              <a:t>Instituto Universitario Jesús Obrero (IUJO) sede Caracas, Ampliación  (IUJO) Petare, Extensión (IUJO) Barquisimeto y Extensión (IUJO) Guanarito. </a:t>
            </a:r>
          </a:p>
          <a:p>
            <a:pPr algn="just" eaLnBrk="1" fontAlgn="auto" hangingPunct="1">
              <a:spcAft>
                <a:spcPts val="0"/>
              </a:spcAft>
              <a:buFont typeface="Arial" pitchFamily="34" charset="0"/>
              <a:buChar char="•"/>
              <a:defRPr/>
            </a:pPr>
            <a:r>
              <a:rPr lang="es-VE" sz="2200" b="1" dirty="0" smtClean="0"/>
              <a:t>Instituto Universitario San Francisco, sede San Francisco Estado Zulia.</a:t>
            </a:r>
          </a:p>
          <a:p>
            <a:pPr algn="just" eaLnBrk="1" fontAlgn="auto" hangingPunct="1">
              <a:spcAft>
                <a:spcPts val="0"/>
              </a:spcAft>
              <a:buFont typeface="Arial" pitchFamily="34" charset="0"/>
              <a:buChar char="•"/>
              <a:defRPr/>
            </a:pPr>
            <a:r>
              <a:rPr lang="es-VE" sz="2200" b="1" dirty="0" smtClean="0"/>
              <a:t>El Centro de Profesionalización de Fe y Alegría que es el programa para la Profesionalización de  Docentes en Ejercicio. Está presente en diferentes regiones del país.</a:t>
            </a:r>
          </a:p>
        </p:txBody>
      </p:sp>
      <p:pic>
        <p:nvPicPr>
          <p:cNvPr id="4100" name="9 Imagen" descr="IUSF logo"/>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156325" y="220663"/>
            <a:ext cx="2125663" cy="503237"/>
          </a:xfrm>
          <a:prstGeom prst="rect">
            <a:avLst/>
          </a:prstGeom>
          <a:noFill/>
          <a:ln w="9525">
            <a:noFill/>
            <a:miter lim="800000"/>
            <a:headEnd/>
            <a:tailEnd/>
          </a:ln>
        </p:spPr>
      </p:pic>
      <p:pic>
        <p:nvPicPr>
          <p:cNvPr id="4101" name="Picture 4" descr="C:\Documents and Settings\DirAsist\Mis documentos\escritorio\Bryan Presentacion\Logo iujo.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27088" y="220663"/>
            <a:ext cx="2160587" cy="503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5122" name="1 Título"/>
          <p:cNvSpPr>
            <a:spLocks noGrp="1"/>
          </p:cNvSpPr>
          <p:nvPr>
            <p:ph type="title"/>
          </p:nvPr>
        </p:nvSpPr>
        <p:spPr>
          <a:xfrm>
            <a:off x="468313" y="692150"/>
            <a:ext cx="8229600" cy="1143000"/>
          </a:xfrm>
        </p:spPr>
        <p:txBody>
          <a:bodyPr/>
          <a:lstStyle/>
          <a:p>
            <a:pPr eaLnBrk="1" hangingPunct="1"/>
            <a:r>
              <a:rPr lang="es-VE" sz="3400" b="1" dirty="0" smtClean="0"/>
              <a:t>PROGRAMA DE EDUCACIÓN UNIVERSITARIA</a:t>
            </a:r>
          </a:p>
        </p:txBody>
      </p:sp>
      <p:sp>
        <p:nvSpPr>
          <p:cNvPr id="3" name="2 Marcador de contenido"/>
          <p:cNvSpPr>
            <a:spLocks noGrp="1"/>
          </p:cNvSpPr>
          <p:nvPr>
            <p:ph idx="1"/>
          </p:nvPr>
        </p:nvSpPr>
        <p:spPr>
          <a:xfrm>
            <a:off x="395536" y="1916832"/>
            <a:ext cx="8229600" cy="4176712"/>
          </a:xfrm>
        </p:spPr>
        <p:txBody>
          <a:bodyPr rtlCol="0">
            <a:normAutofit lnSpcReduction="10000"/>
          </a:bodyPr>
          <a:lstStyle/>
          <a:p>
            <a:pPr algn="just" eaLnBrk="1" fontAlgn="auto" hangingPunct="1">
              <a:spcAft>
                <a:spcPts val="0"/>
              </a:spcAft>
              <a:buFont typeface="Arial" pitchFamily="34" charset="0"/>
              <a:buChar char="•"/>
              <a:defRPr/>
            </a:pPr>
            <a:r>
              <a:rPr lang="es-VE" sz="2800" dirty="0" smtClean="0"/>
              <a:t>Inició en Septiembre de 1998.</a:t>
            </a:r>
          </a:p>
          <a:p>
            <a:pPr algn="just" eaLnBrk="1" fontAlgn="auto" hangingPunct="1">
              <a:spcAft>
                <a:spcPts val="0"/>
              </a:spcAft>
              <a:buFont typeface="Arial" pitchFamily="34" charset="0"/>
              <a:buChar char="•"/>
              <a:defRPr/>
            </a:pPr>
            <a:endParaRPr lang="es-VE" sz="900" dirty="0" smtClean="0"/>
          </a:p>
          <a:p>
            <a:pPr algn="just" eaLnBrk="1" fontAlgn="auto" hangingPunct="1">
              <a:spcAft>
                <a:spcPts val="0"/>
              </a:spcAft>
              <a:buFont typeface="Arial" pitchFamily="34" charset="0"/>
              <a:buChar char="•"/>
              <a:defRPr/>
            </a:pPr>
            <a:r>
              <a:rPr lang="es-VE" sz="2800" dirty="0" smtClean="0"/>
              <a:t>Atiende una población aproximada de 4.800 estudiantes en las carreras de Técnico Superior Universitario en Educación Integral, Educación Preescolar, Educación Especial, Contaduría, Administración de Empresas, Informática, Electrónica, Electrotecnia, Mecánica, Agropecuaria, Forestal y Licenciados en Educación en 25 menciones. </a:t>
            </a:r>
          </a:p>
          <a:p>
            <a:pPr marL="0" indent="0" algn="just" eaLnBrk="1" fontAlgn="auto" hangingPunct="1">
              <a:spcAft>
                <a:spcPts val="0"/>
              </a:spcAft>
              <a:buFont typeface="Arial" pitchFamily="34" charset="0"/>
              <a:buNone/>
              <a:defRPr/>
            </a:pPr>
            <a:endParaRPr lang="es-VE" dirty="0" smtClean="0"/>
          </a:p>
        </p:txBody>
      </p:sp>
      <p:pic>
        <p:nvPicPr>
          <p:cNvPr id="5124" name="Picture 4" descr="C:\Documents and Settings\DirAsist\Mis documentos\escritorio\Bryan Presentacion\Logo iujo.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9388" y="188913"/>
            <a:ext cx="2160587" cy="503237"/>
          </a:xfrm>
          <a:prstGeom prst="rect">
            <a:avLst/>
          </a:prstGeom>
          <a:noFill/>
          <a:ln w="9525">
            <a:noFill/>
            <a:miter lim="800000"/>
            <a:headEnd/>
            <a:tailEnd/>
          </a:ln>
        </p:spPr>
      </p:pic>
      <p:pic>
        <p:nvPicPr>
          <p:cNvPr id="5125" name="8 Imagen" descr="IUSF 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75463" y="188913"/>
            <a:ext cx="2127250" cy="503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6146" name="2 Marcador de contenido"/>
          <p:cNvSpPr>
            <a:spLocks noGrp="1"/>
          </p:cNvSpPr>
          <p:nvPr>
            <p:ph idx="1"/>
          </p:nvPr>
        </p:nvSpPr>
        <p:spPr>
          <a:xfrm>
            <a:off x="539552" y="2276872"/>
            <a:ext cx="8208962" cy="3887787"/>
          </a:xfrm>
        </p:spPr>
        <p:txBody>
          <a:bodyPr/>
          <a:lstStyle/>
          <a:p>
            <a:pPr algn="just" eaLnBrk="1" hangingPunct="1">
              <a:buFont typeface="Calibri" pitchFamily="34" charset="0"/>
              <a:buAutoNum type="arabicPeriod"/>
            </a:pPr>
            <a:endParaRPr lang="es-VE" sz="2200" dirty="0" smtClean="0"/>
          </a:p>
          <a:p>
            <a:pPr algn="just" eaLnBrk="1" hangingPunct="1">
              <a:buFont typeface="Calibri" pitchFamily="34" charset="0"/>
              <a:buAutoNum type="arabicPeriod"/>
            </a:pPr>
            <a:r>
              <a:rPr lang="es-VE" sz="2400" b="1" dirty="0" smtClean="0"/>
              <a:t>La formación socio política y en valores</a:t>
            </a:r>
          </a:p>
          <a:p>
            <a:pPr algn="just" eaLnBrk="1" hangingPunct="1">
              <a:buFont typeface="Calibri" pitchFamily="34" charset="0"/>
              <a:buAutoNum type="arabicPeriod"/>
            </a:pPr>
            <a:r>
              <a:rPr lang="es-VE" sz="2400" b="1" dirty="0" smtClean="0"/>
              <a:t>Liderazgo, s</a:t>
            </a:r>
            <a:r>
              <a:rPr lang="es-VE" sz="2400" b="1" dirty="0" smtClean="0">
                <a:ea typeface="Calibri" pitchFamily="34" charset="0"/>
                <a:cs typeface="Times New Roman" pitchFamily="18" charset="0"/>
              </a:rPr>
              <a:t>ensibilidad social e incidencia en la vida pública: cruzando fronteras,  optando por el más necesitado.</a:t>
            </a:r>
            <a:endParaRPr lang="es-VE" sz="2400" b="1" dirty="0" smtClean="0"/>
          </a:p>
          <a:p>
            <a:pPr algn="just" eaLnBrk="1" hangingPunct="1">
              <a:lnSpc>
                <a:spcPct val="115000"/>
              </a:lnSpc>
              <a:spcBef>
                <a:spcPts val="600"/>
              </a:spcBef>
              <a:spcAft>
                <a:spcPts val="600"/>
              </a:spcAft>
              <a:buFont typeface="Calibri" pitchFamily="34" charset="0"/>
              <a:buAutoNum type="arabicPeriod"/>
            </a:pPr>
            <a:r>
              <a:rPr lang="es-VE" sz="2400" b="1" dirty="0" smtClean="0">
                <a:ea typeface="Calibri" pitchFamily="34" charset="0"/>
                <a:cs typeface="Calibri" pitchFamily="34" charset="0"/>
              </a:rPr>
              <a:t>Espiritualidad Ignaciana como experiencia de vida y espacio de crecimiento humano y compromiso con la transformación social. Construcción del sujeto a través de la formación integral en un esfuerzo coherente en el sentir; pensar y actuar.  </a:t>
            </a:r>
          </a:p>
          <a:p>
            <a:pPr algn="just" eaLnBrk="1" hangingPunct="1">
              <a:buFont typeface="Arial" charset="0"/>
              <a:buNone/>
            </a:pPr>
            <a:endParaRPr lang="es-VE" dirty="0" smtClean="0"/>
          </a:p>
        </p:txBody>
      </p:sp>
      <p:sp>
        <p:nvSpPr>
          <p:cNvPr id="6" name="1 Título"/>
          <p:cNvSpPr txBox="1">
            <a:spLocks/>
          </p:cNvSpPr>
          <p:nvPr/>
        </p:nvSpPr>
        <p:spPr>
          <a:xfrm>
            <a:off x="395536" y="980728"/>
            <a:ext cx="8447088" cy="1152525"/>
          </a:xfrm>
          <a:prstGeom prst="rect">
            <a:avLst/>
          </a:prstGeom>
        </p:spPr>
        <p:txBody>
          <a:bodyPr anchor="ctr"/>
          <a:lstStyle/>
          <a:p>
            <a:pPr algn="ctr" fontAlgn="auto">
              <a:spcAft>
                <a:spcPts val="0"/>
              </a:spcAft>
              <a:defRPr/>
            </a:pPr>
            <a:r>
              <a:rPr lang="es-VE" sz="3200" b="1" dirty="0">
                <a:latin typeface="+mj-lt"/>
                <a:ea typeface="+mj-ea"/>
                <a:cs typeface="+mj-cs"/>
              </a:rPr>
              <a:t>LOGROS  SIGNIFICATIVOS  QUE NOS HAN MARCADO DURANTE ESTOS 17 AÑOS</a:t>
            </a:r>
          </a:p>
        </p:txBody>
      </p:sp>
      <p:pic>
        <p:nvPicPr>
          <p:cNvPr id="6148" name="Picture 4" descr="C:\Documents and Settings\DirAsist\Mis documentos\escritorio\Bryan Presentacion\Logo iujo.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76375" y="188913"/>
            <a:ext cx="2159000" cy="503237"/>
          </a:xfrm>
          <a:prstGeom prst="rect">
            <a:avLst/>
          </a:prstGeom>
          <a:noFill/>
          <a:ln w="9525">
            <a:noFill/>
            <a:miter lim="800000"/>
            <a:headEnd/>
            <a:tailEnd/>
          </a:ln>
        </p:spPr>
      </p:pic>
      <p:pic>
        <p:nvPicPr>
          <p:cNvPr id="6149" name="10 Imagen" descr="IUSF 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84888" y="220663"/>
            <a:ext cx="2125662" cy="503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7170" name="1 Título"/>
          <p:cNvSpPr>
            <a:spLocks noGrp="1"/>
          </p:cNvSpPr>
          <p:nvPr>
            <p:ph type="title"/>
          </p:nvPr>
        </p:nvSpPr>
        <p:spPr>
          <a:xfrm>
            <a:off x="323850" y="692150"/>
            <a:ext cx="8445500" cy="1152525"/>
          </a:xfrm>
        </p:spPr>
        <p:txBody>
          <a:bodyPr/>
          <a:lstStyle/>
          <a:p>
            <a:pPr eaLnBrk="1" hangingPunct="1"/>
            <a:r>
              <a:rPr lang="es-VE" sz="3200" b="1" dirty="0" smtClean="0"/>
              <a:t>LOGROS  SIGNIFICATIVOS  QUE NOS HAN MARCADO DURANTE ESTOS 17 AÑOS</a:t>
            </a:r>
          </a:p>
        </p:txBody>
      </p:sp>
      <p:sp>
        <p:nvSpPr>
          <p:cNvPr id="3" name="2 Marcador de contenido"/>
          <p:cNvSpPr>
            <a:spLocks noGrp="1"/>
          </p:cNvSpPr>
          <p:nvPr>
            <p:ph idx="1"/>
          </p:nvPr>
        </p:nvSpPr>
        <p:spPr>
          <a:xfrm>
            <a:off x="250825" y="2060575"/>
            <a:ext cx="8572500" cy="4552950"/>
          </a:xfrm>
        </p:spPr>
        <p:txBody>
          <a:bodyPr rtlCol="0">
            <a:normAutofit/>
          </a:bodyPr>
          <a:lstStyle/>
          <a:p>
            <a:pPr marL="457200" indent="-457200" algn="just" eaLnBrk="1" fontAlgn="auto" hangingPunct="1">
              <a:spcAft>
                <a:spcPts val="0"/>
              </a:spcAft>
              <a:buFont typeface="+mj-lt"/>
              <a:buAutoNum type="arabicPeriod" startAt="5"/>
              <a:defRPr/>
            </a:pPr>
            <a:r>
              <a:rPr lang="es-VE" sz="2400" dirty="0" smtClean="0"/>
              <a:t>La educación popular de calidad como apuesta a la excelencia profesional de la educación técnica universitaria formando sujetos competentes, comprometidos, compasivos y conscientes </a:t>
            </a:r>
          </a:p>
          <a:p>
            <a:pPr algn="just" eaLnBrk="1" fontAlgn="auto" hangingPunct="1">
              <a:spcAft>
                <a:spcPts val="0"/>
              </a:spcAft>
              <a:buFont typeface="Arial" pitchFamily="34" charset="0"/>
              <a:buChar char="•"/>
              <a:defRPr/>
            </a:pPr>
            <a:r>
              <a:rPr lang="es-VE" sz="2400" dirty="0" smtClean="0"/>
              <a:t>Acompañamiento como característica destacada del  modelo educativo. </a:t>
            </a:r>
          </a:p>
          <a:p>
            <a:pPr algn="just" eaLnBrk="1" fontAlgn="auto" hangingPunct="1">
              <a:spcAft>
                <a:spcPts val="0"/>
              </a:spcAft>
              <a:buFont typeface="Arial" pitchFamily="34" charset="0"/>
              <a:buChar char="•"/>
              <a:defRPr/>
            </a:pPr>
            <a:r>
              <a:rPr lang="es-VE" sz="2400" dirty="0" smtClean="0"/>
              <a:t>La contextualización de la educación con la realidad. </a:t>
            </a:r>
          </a:p>
          <a:p>
            <a:pPr algn="just" eaLnBrk="1" fontAlgn="auto" hangingPunct="1">
              <a:spcAft>
                <a:spcPts val="0"/>
              </a:spcAft>
              <a:buFont typeface="Arial" pitchFamily="34" charset="0"/>
              <a:buChar char="•"/>
              <a:defRPr/>
            </a:pPr>
            <a:r>
              <a:rPr lang="es-VE" sz="2400" dirty="0" smtClean="0"/>
              <a:t>La posibilidad de ofrecer una educación para la reflexión, el cambio y la construcción de conocimiento a partir de la experiencia vivida.</a:t>
            </a:r>
          </a:p>
        </p:txBody>
      </p:sp>
      <p:pic>
        <p:nvPicPr>
          <p:cNvPr id="7172" name="Picture 4" descr="C:\Documents and Settings\DirAsist\Mis documentos\escritorio\Bryan Presentacion\Logo iujo.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9388" y="188913"/>
            <a:ext cx="2160587" cy="503237"/>
          </a:xfrm>
          <a:prstGeom prst="rect">
            <a:avLst/>
          </a:prstGeom>
          <a:noFill/>
          <a:ln w="9525">
            <a:noFill/>
            <a:miter lim="800000"/>
            <a:headEnd/>
            <a:tailEnd/>
          </a:ln>
        </p:spPr>
      </p:pic>
      <p:pic>
        <p:nvPicPr>
          <p:cNvPr id="7173" name="8 Imagen" descr="IUSF 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75463" y="188913"/>
            <a:ext cx="2127250" cy="503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8194" name="1 Título"/>
          <p:cNvSpPr>
            <a:spLocks noGrp="1"/>
          </p:cNvSpPr>
          <p:nvPr>
            <p:ph type="title"/>
          </p:nvPr>
        </p:nvSpPr>
        <p:spPr>
          <a:xfrm>
            <a:off x="323850" y="692150"/>
            <a:ext cx="8445500" cy="1441450"/>
          </a:xfrm>
        </p:spPr>
        <p:txBody>
          <a:bodyPr/>
          <a:lstStyle/>
          <a:p>
            <a:pPr eaLnBrk="1" hangingPunct="1"/>
            <a:r>
              <a:rPr lang="es-VE" sz="3200" b="1" dirty="0" smtClean="0"/>
              <a:t>CONTRIBUCIÓN AL FORTALECIMIENTO DE LA MISIÓN APOSTÓLICA DE LA PROVINCIA </a:t>
            </a:r>
          </a:p>
        </p:txBody>
      </p:sp>
      <p:sp>
        <p:nvSpPr>
          <p:cNvPr id="8195" name="2 Marcador de contenido"/>
          <p:cNvSpPr>
            <a:spLocks noGrp="1"/>
          </p:cNvSpPr>
          <p:nvPr>
            <p:ph idx="1"/>
          </p:nvPr>
        </p:nvSpPr>
        <p:spPr>
          <a:xfrm>
            <a:off x="285750" y="2071688"/>
            <a:ext cx="8572500" cy="4219575"/>
          </a:xfrm>
        </p:spPr>
        <p:txBody>
          <a:bodyPr/>
          <a:lstStyle/>
          <a:p>
            <a:pPr algn="just" eaLnBrk="1" hangingPunct="1">
              <a:lnSpc>
                <a:spcPct val="115000"/>
              </a:lnSpc>
              <a:spcBef>
                <a:spcPts val="600"/>
              </a:spcBef>
              <a:spcAft>
                <a:spcPts val="600"/>
              </a:spcAft>
              <a:buFont typeface="Calibri" pitchFamily="34" charset="0"/>
              <a:buAutoNum type="arabicPeriod"/>
            </a:pPr>
            <a:r>
              <a:rPr lang="es-VE" sz="2400" b="1" dirty="0" smtClean="0">
                <a:cs typeface="Times New Roman" pitchFamily="18" charset="0"/>
              </a:rPr>
              <a:t>Desde la propuesta académica:</a:t>
            </a:r>
            <a:r>
              <a:rPr lang="es-VE" sz="2400" dirty="0" smtClean="0">
                <a:cs typeface="Times New Roman" pitchFamily="18" charset="0"/>
              </a:rPr>
              <a:t> </a:t>
            </a:r>
          </a:p>
          <a:p>
            <a:pPr algn="just" eaLnBrk="1" hangingPunct="1">
              <a:lnSpc>
                <a:spcPct val="115000"/>
              </a:lnSpc>
              <a:spcBef>
                <a:spcPts val="600"/>
              </a:spcBef>
              <a:spcAft>
                <a:spcPts val="600"/>
              </a:spcAft>
            </a:pPr>
            <a:r>
              <a:rPr lang="es-VE" sz="2400" b="1" dirty="0" smtClean="0">
                <a:cs typeface="Times New Roman" pitchFamily="18" charset="0"/>
              </a:rPr>
              <a:t>Contextualizada, en constante revisión y actualización, buscando dar respuestas a los retos que plantean las distintas realidades.</a:t>
            </a:r>
          </a:p>
          <a:p>
            <a:pPr algn="just" eaLnBrk="1" hangingPunct="1">
              <a:lnSpc>
                <a:spcPct val="115000"/>
              </a:lnSpc>
              <a:spcBef>
                <a:spcPts val="600"/>
              </a:spcBef>
              <a:spcAft>
                <a:spcPts val="600"/>
              </a:spcAft>
            </a:pPr>
            <a:r>
              <a:rPr lang="es-VE" sz="2400" b="1" dirty="0" smtClean="0">
                <a:ea typeface="Calibri" pitchFamily="34" charset="0"/>
                <a:cs typeface="Times New Roman" pitchFamily="18" charset="0"/>
              </a:rPr>
              <a:t>Que atiende directamente a los sectores populares, ofreciendo una Educación Integral y de Calidad.</a:t>
            </a:r>
          </a:p>
          <a:p>
            <a:pPr algn="just" eaLnBrk="1" hangingPunct="1">
              <a:lnSpc>
                <a:spcPct val="115000"/>
              </a:lnSpc>
              <a:spcBef>
                <a:spcPts val="600"/>
              </a:spcBef>
              <a:spcAft>
                <a:spcPts val="600"/>
              </a:spcAft>
            </a:pPr>
            <a:r>
              <a:rPr lang="es-VE" sz="2400" b="1" dirty="0" smtClean="0">
                <a:ea typeface="Calibri" pitchFamily="34" charset="0"/>
                <a:cs typeface="Times New Roman" pitchFamily="18" charset="0"/>
              </a:rPr>
              <a:t>Siendo referente de Educación Universitaria a nivel nacional e internacional.</a:t>
            </a:r>
          </a:p>
          <a:p>
            <a:pPr eaLnBrk="1" hangingPunct="1">
              <a:buFont typeface="Calibri" pitchFamily="34" charset="0"/>
              <a:buAutoNum type="arabicPeriod"/>
            </a:pPr>
            <a:endParaRPr lang="es-VE" sz="2400" dirty="0" smtClean="0"/>
          </a:p>
        </p:txBody>
      </p:sp>
      <p:pic>
        <p:nvPicPr>
          <p:cNvPr id="8196" name="Picture 4" descr="C:\Documents and Settings\DirAsist\Mis documentos\escritorio\Bryan Presentacion\Logo iujo.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9388" y="188913"/>
            <a:ext cx="2160587" cy="503237"/>
          </a:xfrm>
          <a:prstGeom prst="rect">
            <a:avLst/>
          </a:prstGeom>
          <a:noFill/>
          <a:ln w="9525">
            <a:noFill/>
            <a:miter lim="800000"/>
            <a:headEnd/>
            <a:tailEnd/>
          </a:ln>
        </p:spPr>
      </p:pic>
      <p:pic>
        <p:nvPicPr>
          <p:cNvPr id="8197" name="8 Imagen" descr="IUSF 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75463" y="188913"/>
            <a:ext cx="2127250" cy="503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9218" name="1 Título"/>
          <p:cNvSpPr>
            <a:spLocks noGrp="1"/>
          </p:cNvSpPr>
          <p:nvPr>
            <p:ph type="title"/>
          </p:nvPr>
        </p:nvSpPr>
        <p:spPr>
          <a:xfrm>
            <a:off x="323850" y="692150"/>
            <a:ext cx="8445500" cy="1441450"/>
          </a:xfrm>
        </p:spPr>
        <p:txBody>
          <a:bodyPr/>
          <a:lstStyle/>
          <a:p>
            <a:pPr eaLnBrk="1" hangingPunct="1"/>
            <a:r>
              <a:rPr lang="es-VE" sz="3200" b="1" dirty="0" smtClean="0"/>
              <a:t>CONTRIBUCIÓN AL FORTALECIMIENTO DE LA MISIÓN APOSTÓLICA DE LA PROVINCIA </a:t>
            </a:r>
          </a:p>
        </p:txBody>
      </p:sp>
      <p:sp>
        <p:nvSpPr>
          <p:cNvPr id="3" name="2 Marcador de contenido"/>
          <p:cNvSpPr>
            <a:spLocks noGrp="1"/>
          </p:cNvSpPr>
          <p:nvPr>
            <p:ph idx="1"/>
          </p:nvPr>
        </p:nvSpPr>
        <p:spPr>
          <a:xfrm>
            <a:off x="285750" y="2214563"/>
            <a:ext cx="8572500" cy="4219575"/>
          </a:xfrm>
        </p:spPr>
        <p:txBody>
          <a:bodyPr rtlCol="0">
            <a:normAutofit fontScale="85000" lnSpcReduction="10000"/>
          </a:bodyPr>
          <a:lstStyle/>
          <a:p>
            <a:pPr marL="457200" indent="-457200" algn="just" eaLnBrk="1" fontAlgn="auto" hangingPunct="1">
              <a:lnSpc>
                <a:spcPct val="115000"/>
              </a:lnSpc>
              <a:spcBef>
                <a:spcPts val="600"/>
              </a:spcBef>
              <a:spcAft>
                <a:spcPts val="600"/>
              </a:spcAft>
              <a:buFont typeface="+mj-lt"/>
              <a:buAutoNum type="arabicPeriod" startAt="2"/>
              <a:defRPr/>
            </a:pPr>
            <a:r>
              <a:rPr lang="es-VE" sz="2400" b="1" dirty="0" smtClean="0">
                <a:ea typeface="Times New Roman"/>
                <a:cs typeface="Times New Roman"/>
              </a:rPr>
              <a:t>El trabajo Pastoral: fortalece la misión Apostólica en todos los aspectos.</a:t>
            </a:r>
          </a:p>
          <a:p>
            <a:pPr algn="just" eaLnBrk="1" fontAlgn="auto" hangingPunct="1">
              <a:lnSpc>
                <a:spcPct val="115000"/>
              </a:lnSpc>
              <a:spcBef>
                <a:spcPts val="600"/>
              </a:spcBef>
              <a:spcAft>
                <a:spcPts val="600"/>
              </a:spcAft>
              <a:buFont typeface="Arial" pitchFamily="34" charset="0"/>
              <a:buChar char="•"/>
              <a:defRPr/>
            </a:pPr>
            <a:r>
              <a:rPr lang="es-VE" sz="2400" b="1" dirty="0" smtClean="0">
                <a:ea typeface="Calibri"/>
                <a:cs typeface="Times New Roman"/>
              </a:rPr>
              <a:t>Hemos contribuido en correspondencia con la Misión, la Visión, y los Objetivos  con  una Pastoral que dinamiza procesos personales y comunitarios, favoreciendo espacios de encuentro, de oración, de celebración, que fortalecen el crecimiento en la y el compromiso cristiano.</a:t>
            </a:r>
          </a:p>
          <a:p>
            <a:pPr algn="just" eaLnBrk="1" fontAlgn="auto" hangingPunct="1">
              <a:lnSpc>
                <a:spcPct val="115000"/>
              </a:lnSpc>
              <a:spcBef>
                <a:spcPts val="600"/>
              </a:spcBef>
              <a:spcAft>
                <a:spcPts val="600"/>
              </a:spcAft>
              <a:buFont typeface="Arial" pitchFamily="34" charset="0"/>
              <a:buChar char="•"/>
              <a:defRPr/>
            </a:pPr>
            <a:r>
              <a:rPr lang="es-VE" sz="2400" b="1" dirty="0" smtClean="0">
                <a:ea typeface="Calibri"/>
                <a:cs typeface="Times New Roman"/>
              </a:rPr>
              <a:t>Fortalecimiento de valores del evangelio en todos los participantes de la comunidad universitaria.</a:t>
            </a:r>
          </a:p>
          <a:p>
            <a:pPr algn="just" eaLnBrk="1" fontAlgn="auto" hangingPunct="1">
              <a:lnSpc>
                <a:spcPct val="115000"/>
              </a:lnSpc>
              <a:spcBef>
                <a:spcPts val="600"/>
              </a:spcBef>
              <a:spcAft>
                <a:spcPts val="600"/>
              </a:spcAft>
              <a:buFont typeface="Arial" pitchFamily="34" charset="0"/>
              <a:buChar char="•"/>
              <a:defRPr/>
            </a:pPr>
            <a:r>
              <a:rPr lang="es-VE" sz="2400" b="1" dirty="0" smtClean="0">
                <a:ea typeface="Calibri"/>
                <a:cs typeface="Times New Roman"/>
              </a:rPr>
              <a:t>La presencia de los Jesuitas en nuestros centros  ha favorecido la construcción de la vida espiritual de  los  laicos.</a:t>
            </a:r>
          </a:p>
          <a:p>
            <a:pPr algn="just" eaLnBrk="1" fontAlgn="auto" hangingPunct="1">
              <a:lnSpc>
                <a:spcPct val="115000"/>
              </a:lnSpc>
              <a:spcBef>
                <a:spcPts val="600"/>
              </a:spcBef>
              <a:spcAft>
                <a:spcPts val="600"/>
              </a:spcAft>
              <a:buFont typeface="Arial" pitchFamily="34" charset="0"/>
              <a:buChar char="•"/>
              <a:defRPr/>
            </a:pPr>
            <a:r>
              <a:rPr lang="es-VE" sz="2400" b="1" dirty="0" smtClean="0">
                <a:ea typeface="Calibri"/>
                <a:cs typeface="Times New Roman"/>
              </a:rPr>
              <a:t>Promoción y vivencia de la espiritualidad ignaciana</a:t>
            </a:r>
          </a:p>
          <a:p>
            <a:pPr eaLnBrk="1" fontAlgn="auto" hangingPunct="1">
              <a:spcAft>
                <a:spcPts val="0"/>
              </a:spcAft>
              <a:buFont typeface="Arial" pitchFamily="34" charset="0"/>
              <a:buChar char="•"/>
              <a:defRPr/>
            </a:pPr>
            <a:endParaRPr lang="es-VE" sz="2400" dirty="0" smtClean="0"/>
          </a:p>
        </p:txBody>
      </p:sp>
      <p:pic>
        <p:nvPicPr>
          <p:cNvPr id="9220" name="Picture 4" descr="C:\Documents and Settings\DirAsist\Mis documentos\escritorio\Bryan Presentacion\Logo iujo.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9388" y="188913"/>
            <a:ext cx="2160587" cy="503237"/>
          </a:xfrm>
          <a:prstGeom prst="rect">
            <a:avLst/>
          </a:prstGeom>
          <a:noFill/>
          <a:ln w="9525">
            <a:noFill/>
            <a:miter lim="800000"/>
            <a:headEnd/>
            <a:tailEnd/>
          </a:ln>
        </p:spPr>
      </p:pic>
      <p:pic>
        <p:nvPicPr>
          <p:cNvPr id="9221" name="10 Imagen" descr="IUSF 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75463" y="188913"/>
            <a:ext cx="2127250" cy="503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10242" name="1 Título"/>
          <p:cNvSpPr>
            <a:spLocks noGrp="1"/>
          </p:cNvSpPr>
          <p:nvPr>
            <p:ph type="title"/>
          </p:nvPr>
        </p:nvSpPr>
        <p:spPr>
          <a:xfrm>
            <a:off x="611560" y="836712"/>
            <a:ext cx="8085782" cy="1441450"/>
          </a:xfrm>
        </p:spPr>
        <p:txBody>
          <a:bodyPr/>
          <a:lstStyle/>
          <a:p>
            <a:pPr eaLnBrk="1" hangingPunct="1"/>
            <a:r>
              <a:rPr lang="es-VE" sz="3200" b="1" dirty="0" smtClean="0"/>
              <a:t>CONTRIBUCIÓN AL FORTALECIMIENTO DE LA MISIÓN APOSTÓLICA DE LA PROVINCIA </a:t>
            </a:r>
          </a:p>
        </p:txBody>
      </p:sp>
      <p:sp>
        <p:nvSpPr>
          <p:cNvPr id="3" name="2 Marcador de contenido"/>
          <p:cNvSpPr>
            <a:spLocks noGrp="1"/>
          </p:cNvSpPr>
          <p:nvPr>
            <p:ph idx="1"/>
          </p:nvPr>
        </p:nvSpPr>
        <p:spPr>
          <a:xfrm>
            <a:off x="323528" y="2132856"/>
            <a:ext cx="8572500" cy="4219575"/>
          </a:xfrm>
        </p:spPr>
        <p:txBody>
          <a:bodyPr rtlCol="0">
            <a:noAutofit/>
          </a:bodyPr>
          <a:lstStyle/>
          <a:p>
            <a:pPr marL="457200" indent="-457200" algn="just" eaLnBrk="1" fontAlgn="auto" hangingPunct="1">
              <a:lnSpc>
                <a:spcPct val="115000"/>
              </a:lnSpc>
              <a:spcBef>
                <a:spcPts val="600"/>
              </a:spcBef>
              <a:spcAft>
                <a:spcPts val="600"/>
              </a:spcAft>
              <a:buFont typeface="+mj-lt"/>
              <a:buAutoNum type="arabicPeriod" startAt="3"/>
              <a:defRPr/>
            </a:pPr>
            <a:r>
              <a:rPr lang="es-VE" sz="2400" b="1" dirty="0" smtClean="0">
                <a:ea typeface="Times New Roman"/>
                <a:cs typeface="Times New Roman"/>
              </a:rPr>
              <a:t>La inserción social y apostólica:</a:t>
            </a:r>
            <a:endParaRPr lang="es-VE" sz="2400" dirty="0" smtClean="0">
              <a:ea typeface="Times New Roman"/>
              <a:cs typeface="Times New Roman"/>
            </a:endParaRPr>
          </a:p>
          <a:p>
            <a:pPr algn="just" eaLnBrk="1" fontAlgn="auto" hangingPunct="1">
              <a:lnSpc>
                <a:spcPct val="115000"/>
              </a:lnSpc>
              <a:spcBef>
                <a:spcPts val="600"/>
              </a:spcBef>
              <a:spcAft>
                <a:spcPts val="600"/>
              </a:spcAft>
              <a:buSzPct val="100000"/>
              <a:buFont typeface="Arial" pitchFamily="34" charset="0"/>
              <a:buChar char="•"/>
              <a:defRPr/>
            </a:pPr>
            <a:r>
              <a:rPr lang="es-VE" sz="2400" dirty="0" smtClean="0">
                <a:ea typeface="Calibri"/>
                <a:cs typeface="Times New Roman"/>
              </a:rPr>
              <a:t>El trabajo permanente por crear una cultura de Paz y de Apuesta por la vida.</a:t>
            </a:r>
          </a:p>
          <a:p>
            <a:pPr algn="just" eaLnBrk="1" fontAlgn="auto" hangingPunct="1">
              <a:lnSpc>
                <a:spcPct val="115000"/>
              </a:lnSpc>
              <a:spcBef>
                <a:spcPts val="600"/>
              </a:spcBef>
              <a:spcAft>
                <a:spcPts val="600"/>
              </a:spcAft>
              <a:buSzPct val="100000"/>
              <a:buFont typeface="Arial" pitchFamily="34" charset="0"/>
              <a:buChar char="•"/>
              <a:defRPr/>
            </a:pPr>
            <a:r>
              <a:rPr lang="es-VE" sz="2400" dirty="0" smtClean="0">
                <a:ea typeface="Calibri"/>
                <a:cs typeface="Times New Roman"/>
              </a:rPr>
              <a:t> La organización, participación y aporte en la construcción del Tejido Social en las distintas comunidades.</a:t>
            </a:r>
          </a:p>
          <a:p>
            <a:pPr algn="just" eaLnBrk="1" fontAlgn="auto" hangingPunct="1">
              <a:lnSpc>
                <a:spcPct val="115000"/>
              </a:lnSpc>
              <a:spcBef>
                <a:spcPts val="600"/>
              </a:spcBef>
              <a:spcAft>
                <a:spcPts val="600"/>
              </a:spcAft>
              <a:buSzPct val="100000"/>
              <a:buFont typeface="Arial" pitchFamily="34" charset="0"/>
              <a:buChar char="•"/>
              <a:defRPr/>
            </a:pPr>
            <a:r>
              <a:rPr lang="es-VE" sz="2400" dirty="0" smtClean="0">
                <a:ea typeface="Calibri"/>
                <a:cs typeface="Times New Roman"/>
              </a:rPr>
              <a:t> El Servicio Comunitario con proyectos concretos de rescate de espacios públicos, aprendizajes, responsabilidad social, compromiso ciudadano y vivencia de una cultura de paz y de vida.</a:t>
            </a:r>
          </a:p>
        </p:txBody>
      </p:sp>
      <p:pic>
        <p:nvPicPr>
          <p:cNvPr id="10244" name="Picture 4" descr="C:\Documents and Settings\DirAsist\Mis documentos\escritorio\Bryan Presentacion\Logo iujo.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9388" y="188913"/>
            <a:ext cx="2160587" cy="503237"/>
          </a:xfrm>
          <a:prstGeom prst="rect">
            <a:avLst/>
          </a:prstGeom>
          <a:noFill/>
          <a:ln w="9525">
            <a:noFill/>
            <a:miter lim="800000"/>
            <a:headEnd/>
            <a:tailEnd/>
          </a:ln>
        </p:spPr>
      </p:pic>
      <p:pic>
        <p:nvPicPr>
          <p:cNvPr id="10245" name="9 Imagen" descr="IUSF 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732240" y="188640"/>
            <a:ext cx="2127250" cy="503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1481</TotalTime>
  <Words>949</Words>
  <Application>Microsoft Office PowerPoint</Application>
  <PresentationFormat>Presentación en pantalla (4:3)</PresentationFormat>
  <Paragraphs>78</Paragraphs>
  <Slides>14</Slides>
  <Notes>2</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Presentación de PowerPoint</vt:lpstr>
      <vt:lpstr>Presentación de PowerPoint</vt:lpstr>
      <vt:lpstr>PROGRAMA DE EDUCACIÓN UNIVERSITARIA</vt:lpstr>
      <vt:lpstr>PROGRAMA DE EDUCACIÓN UNIVERSITARIA</vt:lpstr>
      <vt:lpstr>Presentación de PowerPoint</vt:lpstr>
      <vt:lpstr>LOGROS  SIGNIFICATIVOS  QUE NOS HAN MARCADO DURANTE ESTOS 17 AÑOS</vt:lpstr>
      <vt:lpstr>CONTRIBUCIÓN AL FORTALECIMIENTO DE LA MISIÓN APOSTÓLICA DE LA PROVINCIA </vt:lpstr>
      <vt:lpstr>CONTRIBUCIÓN AL FORTALECIMIENTO DE LA MISIÓN APOSTÓLICA DE LA PROVINCIA </vt:lpstr>
      <vt:lpstr>CONTRIBUCIÓN AL FORTALECIMIENTO DE LA MISIÓN APOSTÓLICA DE LA PROVINCIA </vt:lpstr>
      <vt:lpstr>APRENDIZAJES  SIGNIFICATIVOS</vt:lpstr>
      <vt:lpstr>APRENDIZAJES  SIGNIFICATIVOS</vt:lpstr>
      <vt:lpstr>   Fortalezas                                 Debilidades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Marco</dc:creator>
  <cp:lastModifiedBy>mbarrios</cp:lastModifiedBy>
  <cp:revision>160</cp:revision>
  <dcterms:created xsi:type="dcterms:W3CDTF">2010-02-22T20:36:59Z</dcterms:created>
  <dcterms:modified xsi:type="dcterms:W3CDTF">2016-05-17T13:04:11Z</dcterms:modified>
</cp:coreProperties>
</file>